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51"/>
  </p:notesMasterIdLst>
  <p:sldIdLst>
    <p:sldId id="256" r:id="rId4"/>
    <p:sldId id="328" r:id="rId5"/>
    <p:sldId id="258" r:id="rId6"/>
    <p:sldId id="330" r:id="rId7"/>
    <p:sldId id="281" r:id="rId8"/>
    <p:sldId id="320" r:id="rId9"/>
    <p:sldId id="285" r:id="rId10"/>
    <p:sldId id="286" r:id="rId11"/>
    <p:sldId id="287" r:id="rId12"/>
    <p:sldId id="288" r:id="rId13"/>
    <p:sldId id="289" r:id="rId14"/>
    <p:sldId id="290" r:id="rId15"/>
    <p:sldId id="331" r:id="rId16"/>
    <p:sldId id="291" r:id="rId17"/>
    <p:sldId id="292" r:id="rId18"/>
    <p:sldId id="293" r:id="rId19"/>
    <p:sldId id="295" r:id="rId20"/>
    <p:sldId id="297" r:id="rId21"/>
    <p:sldId id="296" r:id="rId22"/>
    <p:sldId id="298" r:id="rId23"/>
    <p:sldId id="299" r:id="rId24"/>
    <p:sldId id="300" r:id="rId25"/>
    <p:sldId id="301" r:id="rId26"/>
    <p:sldId id="302" r:id="rId27"/>
    <p:sldId id="33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29" r:id="rId39"/>
    <p:sldId id="333" r:id="rId40"/>
    <p:sldId id="321" r:id="rId41"/>
    <p:sldId id="323" r:id="rId42"/>
    <p:sldId id="317" r:id="rId43"/>
    <p:sldId id="314" r:id="rId44"/>
    <p:sldId id="315" r:id="rId45"/>
    <p:sldId id="316" r:id="rId46"/>
    <p:sldId id="318" r:id="rId47"/>
    <p:sldId id="322" r:id="rId48"/>
    <p:sldId id="270" r:id="rId49"/>
    <p:sldId id="271" r:id="rId50"/>
  </p:sldIdLst>
  <p:sldSz cx="9144000" cy="6858000" type="screen4x3"/>
  <p:notesSz cx="7315200" cy="9601200"/>
  <p:embeddedFontLst>
    <p:embeddedFont>
      <p:font typeface="Wingdings 2" panose="05020102010507070707" pitchFamily="18" charset="2"/>
      <p:regular r:id="rId52"/>
    </p:embeddedFont>
    <p:embeddedFont>
      <p:font typeface="Gill Sans" panose="020B0604020202020204" charset="0"/>
      <p:regular r:id="rId53"/>
      <p:bold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Gill Sans MT" panose="020B0502020104020203" pitchFamily="34" charset="0"/>
      <p:regular r:id="rId59"/>
      <p:bold r:id="rId60"/>
      <p:italic r:id="rId61"/>
      <p:boldItalic r:id="rId62"/>
    </p:embeddedFont>
    <p:embeddedFont>
      <p:font typeface="MS PGothic" panose="020B0600070205080204" pitchFamily="34" charset="-128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Gouin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4875" autoAdjust="0"/>
  </p:normalViewPr>
  <p:slideViewPr>
    <p:cSldViewPr>
      <p:cViewPr varScale="1">
        <p:scale>
          <a:sx n="69" d="100"/>
          <a:sy n="69" d="100"/>
        </p:scale>
        <p:origin x="108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font" Target="fonts/font10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BF9C5-BDDD-7643-AF83-1063E6D4BE2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86604E-7460-6843-AEF3-6C4DB7D0E642}">
      <dgm:prSet phldrT="[Texte]"/>
      <dgm:spPr/>
      <dgm:t>
        <a:bodyPr/>
        <a:lstStyle/>
        <a:p>
          <a:r>
            <a:rPr lang="fr-FR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F</a:t>
          </a:r>
        </a:p>
      </dgm:t>
    </dgm:pt>
    <dgm:pt modelId="{1A2D96CE-86B1-5C46-BEF4-8E0A987A3871}" type="parTrans" cxnId="{AAEB04CF-34EA-EC42-A2DF-5C8393C3819F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26EF7C8F-9D0A-374F-A101-1AF908214CDA}" type="sibTrans" cxnId="{AAEB04CF-34EA-EC42-A2DF-5C8393C3819F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098CFC2B-9981-FA40-A7A4-B918B5583C20}">
      <dgm:prSet phldrT="[Texte]"/>
      <dgm:spPr/>
      <dgm:t>
        <a:bodyPr/>
        <a:lstStyle/>
        <a:p>
          <a:r>
            <a:rPr lang="fr-FR" dirty="0">
              <a:latin typeface="Gill Sans" panose="020B0604020202020204" charset="0"/>
            </a:rPr>
            <a:t>Faire </a:t>
          </a:r>
          <a:r>
            <a:rPr lang="fr-FR" u="sng" dirty="0">
              <a:latin typeface="Gill Sans" panose="020B0604020202020204" charset="0"/>
            </a:rPr>
            <a:t>face</a:t>
          </a:r>
          <a:r>
            <a:rPr lang="fr-FR" dirty="0">
              <a:latin typeface="Gill Sans" panose="020B0604020202020204" charset="0"/>
            </a:rPr>
            <a:t> au jeune</a:t>
          </a:r>
        </a:p>
      </dgm:t>
    </dgm:pt>
    <dgm:pt modelId="{FA772F3A-920B-2048-9C81-9EC3D6DAA2A7}" type="parTrans" cxnId="{BCE8BA7C-ED9F-6246-8268-9333A2568A03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C53BC8E4-58DA-4C46-8FFA-0B56A34FF1E3}" type="sibTrans" cxnId="{BCE8BA7C-ED9F-6246-8268-9333A2568A03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B078622F-C0EA-CF4C-93E9-44EFFC4E861F}">
      <dgm:prSet phldrT="[Texte]"/>
      <dgm:spPr/>
      <dgm:t>
        <a:bodyPr/>
        <a:lstStyle/>
        <a:p>
          <a:r>
            <a:rPr lang="fr-FR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O</a:t>
          </a:r>
        </a:p>
      </dgm:t>
    </dgm:pt>
    <dgm:pt modelId="{A106E2FC-3353-3D43-AE64-F61F1B87FE22}" type="parTrans" cxnId="{D3168778-CCDD-C542-9C2B-45A568246D15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599593F9-2406-F343-9068-8D0BCFEA5DB4}" type="sibTrans" cxnId="{D3168778-CCDD-C542-9C2B-45A568246D15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C2897D08-1F09-644D-9C62-91750B4BD71D}">
      <dgm:prSet phldrT="[Texte]"/>
      <dgm:spPr/>
      <dgm:t>
        <a:bodyPr/>
        <a:lstStyle/>
        <a:p>
          <a:r>
            <a:rPr lang="fr-FR" dirty="0">
              <a:latin typeface="Gill Sans" panose="020B0604020202020204" charset="0"/>
            </a:rPr>
            <a:t>Adopter une attitude </a:t>
          </a:r>
          <a:r>
            <a:rPr lang="fr-FR" u="sng" dirty="0">
              <a:latin typeface="Gill Sans" panose="020B0604020202020204" charset="0"/>
            </a:rPr>
            <a:t>ouverte</a:t>
          </a:r>
        </a:p>
      </dgm:t>
    </dgm:pt>
    <dgm:pt modelId="{C073F146-A0D5-2B40-B7A3-62754A634E68}" type="parTrans" cxnId="{0EAFD0A1-8221-114A-8F8C-02E4DB3368BF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23F8F500-3722-8E40-A8F0-60E1F4F5EEB5}" type="sibTrans" cxnId="{0EAFD0A1-8221-114A-8F8C-02E4DB3368BF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7BFA5F63-967B-7448-B1A3-857AA1EDBEE4}">
      <dgm:prSet phldrT="[Texte]"/>
      <dgm:spPr/>
      <dgm:t>
        <a:bodyPr/>
        <a:lstStyle/>
        <a:p>
          <a:r>
            <a:rPr lang="fr-FR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P</a:t>
          </a:r>
        </a:p>
      </dgm:t>
    </dgm:pt>
    <dgm:pt modelId="{A49F56BD-8DE8-8043-A125-DC97F0F12038}" type="parTrans" cxnId="{75912D22-F8EB-5B4D-9CFE-182D0A12C77B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8432605A-6BD1-B943-B560-D2D7CE335CF7}" type="sibTrans" cxnId="{75912D22-F8EB-5B4D-9CFE-182D0A12C77B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D1BE3B28-8AA4-EF41-87ED-10B1C9C43544}">
      <dgm:prSet phldrT="[Texte]"/>
      <dgm:spPr/>
      <dgm:t>
        <a:bodyPr/>
        <a:lstStyle/>
        <a:p>
          <a:r>
            <a:rPr lang="fr-FR" dirty="0">
              <a:latin typeface="Gill Sans" panose="020B0604020202020204" charset="0"/>
            </a:rPr>
            <a:t>Se </a:t>
          </a:r>
          <a:r>
            <a:rPr lang="fr-FR" u="sng" dirty="0">
              <a:latin typeface="Gill Sans" panose="020B0604020202020204" charset="0"/>
            </a:rPr>
            <a:t>pencher</a:t>
          </a:r>
          <a:r>
            <a:rPr lang="fr-FR" dirty="0">
              <a:latin typeface="Gill Sans" panose="020B0604020202020204" charset="0"/>
            </a:rPr>
            <a:t> vers l’autre</a:t>
          </a:r>
        </a:p>
      </dgm:t>
    </dgm:pt>
    <dgm:pt modelId="{E476A689-F630-B645-898A-14F3C19ACF44}" type="parTrans" cxnId="{1619A780-1F16-344D-B1CA-21B2407EFA0A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16666217-FDB1-A047-838C-D4BE2254FFD4}" type="sibTrans" cxnId="{1619A780-1F16-344D-B1CA-21B2407EFA0A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C0A83A15-1295-134C-A51C-E82D592B050F}">
      <dgm:prSet phldrT="[Texte]"/>
      <dgm:spPr/>
      <dgm:t>
        <a:bodyPr/>
        <a:lstStyle/>
        <a:p>
          <a:r>
            <a:rPr lang="fr-FR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Y</a:t>
          </a:r>
        </a:p>
      </dgm:t>
    </dgm:pt>
    <dgm:pt modelId="{44A6CC3C-6BA3-3544-8D72-5382E70496AC}" type="parTrans" cxnId="{FC631449-CB87-CA43-8D4F-D53ECF81E739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5EF3FD65-7664-D749-904A-E68502E55DAF}" type="sibTrans" cxnId="{FC631449-CB87-CA43-8D4F-D53ECF81E739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5D9E6FCB-7128-E84A-9A10-213B6CF5B6F8}">
      <dgm:prSet phldrT="[Texte]"/>
      <dgm:spPr/>
      <dgm:t>
        <a:bodyPr/>
        <a:lstStyle/>
        <a:p>
          <a:r>
            <a:rPr lang="fr-FR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D</a:t>
          </a:r>
        </a:p>
      </dgm:t>
    </dgm:pt>
    <dgm:pt modelId="{D6A67FFF-B329-8247-B7E9-93317BD4973F}" type="parTrans" cxnId="{2D30E5F0-E0FC-8846-B467-8959C66B1B8E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F9691B77-D2DA-7F4C-9114-DADD9EEA387D}" type="sibTrans" cxnId="{2D30E5F0-E0FC-8846-B467-8959C66B1B8E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CEDAF028-1B10-E04C-A315-CE3736B20AC2}">
      <dgm:prSet phldrT="[Texte]"/>
      <dgm:spPr/>
      <dgm:t>
        <a:bodyPr/>
        <a:lstStyle/>
        <a:p>
          <a:r>
            <a:rPr lang="fr-FR" dirty="0">
              <a:latin typeface="Gill Sans" panose="020B0604020202020204" charset="0"/>
            </a:rPr>
            <a:t>Maintenir un contact des </a:t>
          </a:r>
          <a:r>
            <a:rPr lang="fr-FR" u="sng" dirty="0">
              <a:latin typeface="Gill Sans" panose="020B0604020202020204" charset="0"/>
            </a:rPr>
            <a:t>yeux</a:t>
          </a:r>
        </a:p>
      </dgm:t>
    </dgm:pt>
    <dgm:pt modelId="{2762DB33-FDAC-3B4C-B6DB-B1BA5D50C8AA}" type="parTrans" cxnId="{D3CEBC50-0271-D847-9289-85504F48AEAF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C4963F96-B70F-8340-8949-7809CB599943}" type="sibTrans" cxnId="{D3CEBC50-0271-D847-9289-85504F48AEAF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874E7711-0040-B64F-BE36-58352721A264}">
      <dgm:prSet phldrT="[Texte]"/>
      <dgm:spPr/>
      <dgm:t>
        <a:bodyPr/>
        <a:lstStyle/>
        <a:p>
          <a:r>
            <a:rPr lang="fr-FR" dirty="0">
              <a:latin typeface="Gill Sans" panose="020B0604020202020204" charset="0"/>
            </a:rPr>
            <a:t>Être relativement </a:t>
          </a:r>
          <a:r>
            <a:rPr lang="fr-FR" u="sng" dirty="0">
              <a:latin typeface="Gill Sans" panose="020B0604020202020204" charset="0"/>
            </a:rPr>
            <a:t>détendu</a:t>
          </a:r>
          <a:r>
            <a:rPr lang="fr-FR" dirty="0">
              <a:latin typeface="Gill Sans" panose="020B0604020202020204" charset="0"/>
            </a:rPr>
            <a:t> et naturel</a:t>
          </a:r>
        </a:p>
      </dgm:t>
    </dgm:pt>
    <dgm:pt modelId="{DDC8C0E8-A618-E349-97C1-AA65E9844B0A}" type="parTrans" cxnId="{8137A0B6-FC40-744B-867D-3AADC7CC9769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C1B82B4F-E278-264E-AA73-2DA595E15BAC}" type="sibTrans" cxnId="{8137A0B6-FC40-744B-867D-3AADC7CC9769}">
      <dgm:prSet/>
      <dgm:spPr/>
      <dgm:t>
        <a:bodyPr/>
        <a:lstStyle/>
        <a:p>
          <a:endParaRPr lang="fr-FR">
            <a:latin typeface="Gill Sans" panose="020B0604020202020204" charset="0"/>
          </a:endParaRPr>
        </a:p>
      </dgm:t>
    </dgm:pt>
    <dgm:pt modelId="{020EFE12-1C3F-5946-90A6-7C56EA6A4097}" type="pres">
      <dgm:prSet presAssocID="{E6BBF9C5-BDDD-7643-AF83-1063E6D4BE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AAEE5D-028D-B449-A253-9D764E11C011}" type="pres">
      <dgm:prSet presAssocID="{8786604E-7460-6843-AEF3-6C4DB7D0E642}" presName="linNode" presStyleCnt="0"/>
      <dgm:spPr/>
    </dgm:pt>
    <dgm:pt modelId="{A784D019-B2B2-B146-97A7-3FCF2E969651}" type="pres">
      <dgm:prSet presAssocID="{8786604E-7460-6843-AEF3-6C4DB7D0E642}" presName="parentText" presStyleLbl="node1" presStyleIdx="0" presStyleCnt="5" custScaleX="3760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545F97-2134-7E42-B00E-2AEA3DED56E6}" type="pres">
      <dgm:prSet presAssocID="{8786604E-7460-6843-AEF3-6C4DB7D0E642}" presName="descendantText" presStyleLbl="alignAccFollowNode1" presStyleIdx="0" presStyleCnt="5" custLinFactNeighborX="-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F88A31-0A54-7A4D-BFCB-B7B9C5F39F9B}" type="pres">
      <dgm:prSet presAssocID="{26EF7C8F-9D0A-374F-A101-1AF908214CDA}" presName="sp" presStyleCnt="0"/>
      <dgm:spPr/>
    </dgm:pt>
    <dgm:pt modelId="{DF732A26-9C99-324A-AB70-3C7A60BFD875}" type="pres">
      <dgm:prSet presAssocID="{B078622F-C0EA-CF4C-93E9-44EFFC4E861F}" presName="linNode" presStyleCnt="0"/>
      <dgm:spPr/>
    </dgm:pt>
    <dgm:pt modelId="{8466DFD4-25FD-6A45-8861-AEC8BD6D08F0}" type="pres">
      <dgm:prSet presAssocID="{B078622F-C0EA-CF4C-93E9-44EFFC4E861F}" presName="parentText" presStyleLbl="node1" presStyleIdx="1" presStyleCnt="5" custScaleX="3726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08E73E-23E2-C54B-A828-5AA79C0C62EA}" type="pres">
      <dgm:prSet presAssocID="{B078622F-C0EA-CF4C-93E9-44EFFC4E861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66F0D-F565-9846-847A-1973F0E55C80}" type="pres">
      <dgm:prSet presAssocID="{599593F9-2406-F343-9068-8D0BCFEA5DB4}" presName="sp" presStyleCnt="0"/>
      <dgm:spPr/>
    </dgm:pt>
    <dgm:pt modelId="{AE321C5F-E540-F247-ABFB-031D511832EE}" type="pres">
      <dgm:prSet presAssocID="{7BFA5F63-967B-7448-B1A3-857AA1EDBEE4}" presName="linNode" presStyleCnt="0"/>
      <dgm:spPr/>
    </dgm:pt>
    <dgm:pt modelId="{2A252A73-4612-1040-BB78-570D37D64C8C}" type="pres">
      <dgm:prSet presAssocID="{7BFA5F63-967B-7448-B1A3-857AA1EDBEE4}" presName="parentText" presStyleLbl="node1" presStyleIdx="2" presStyleCnt="5" custScaleX="3726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B296CA-0507-CA49-B0DF-0AABC89BF0D2}" type="pres">
      <dgm:prSet presAssocID="{7BFA5F63-967B-7448-B1A3-857AA1EDBEE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283531-5E66-A444-B978-DCB31BD665F2}" type="pres">
      <dgm:prSet presAssocID="{8432605A-6BD1-B943-B560-D2D7CE335CF7}" presName="sp" presStyleCnt="0"/>
      <dgm:spPr/>
    </dgm:pt>
    <dgm:pt modelId="{BCD7905E-13FC-F747-87A3-7EEC3AA677D9}" type="pres">
      <dgm:prSet presAssocID="{C0A83A15-1295-134C-A51C-E82D592B050F}" presName="linNode" presStyleCnt="0"/>
      <dgm:spPr/>
    </dgm:pt>
    <dgm:pt modelId="{AAA79DDB-D9DE-7F4C-801A-C978A60623F6}" type="pres">
      <dgm:prSet presAssocID="{C0A83A15-1295-134C-A51C-E82D592B050F}" presName="parentText" presStyleLbl="node1" presStyleIdx="3" presStyleCnt="5" custFlipHor="1" custScaleX="3726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AA39A4-BB3C-AA4C-B37F-740D8806233D}" type="pres">
      <dgm:prSet presAssocID="{C0A83A15-1295-134C-A51C-E82D592B050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3E0BAC-B850-4948-BC6C-0BCE88637093}" type="pres">
      <dgm:prSet presAssocID="{5EF3FD65-7664-D749-904A-E68502E55DAF}" presName="sp" presStyleCnt="0"/>
      <dgm:spPr/>
    </dgm:pt>
    <dgm:pt modelId="{2AE66C33-FAA2-0646-B6AC-32A8D79E0713}" type="pres">
      <dgm:prSet presAssocID="{5D9E6FCB-7128-E84A-9A10-213B6CF5B6F8}" presName="linNode" presStyleCnt="0"/>
      <dgm:spPr/>
    </dgm:pt>
    <dgm:pt modelId="{2FA6222C-F867-634A-9457-3D4C03D7B342}" type="pres">
      <dgm:prSet presAssocID="{5D9E6FCB-7128-E84A-9A10-213B6CF5B6F8}" presName="parentText" presStyleLbl="node1" presStyleIdx="4" presStyleCnt="5" custScaleX="3760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9E1EEE-727C-A940-978F-9FC4133EB57A}" type="pres">
      <dgm:prSet presAssocID="{5D9E6FCB-7128-E84A-9A10-213B6CF5B6F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4EE046-DC4F-407E-A918-F5624E9D9193}" type="presOf" srcId="{8786604E-7460-6843-AEF3-6C4DB7D0E642}" destId="{A784D019-B2B2-B146-97A7-3FCF2E969651}" srcOrd="0" destOrd="0" presId="urn:microsoft.com/office/officeart/2005/8/layout/vList5"/>
    <dgm:cxn modelId="{B7AA4DE9-EC72-46E2-B9BC-6E7CD23A075B}" type="presOf" srcId="{874E7711-0040-B64F-BE36-58352721A264}" destId="{CC9E1EEE-727C-A940-978F-9FC4133EB57A}" srcOrd="0" destOrd="0" presId="urn:microsoft.com/office/officeart/2005/8/layout/vList5"/>
    <dgm:cxn modelId="{2D30E5F0-E0FC-8846-B467-8959C66B1B8E}" srcId="{E6BBF9C5-BDDD-7643-AF83-1063E6D4BE29}" destId="{5D9E6FCB-7128-E84A-9A10-213B6CF5B6F8}" srcOrd="4" destOrd="0" parTransId="{D6A67FFF-B329-8247-B7E9-93317BD4973F}" sibTransId="{F9691B77-D2DA-7F4C-9114-DADD9EEA387D}"/>
    <dgm:cxn modelId="{5F868CFB-76B2-478F-9BFF-724CB06595B1}" type="presOf" srcId="{C2897D08-1F09-644D-9C62-91750B4BD71D}" destId="{2708E73E-23E2-C54B-A828-5AA79C0C62EA}" srcOrd="0" destOrd="0" presId="urn:microsoft.com/office/officeart/2005/8/layout/vList5"/>
    <dgm:cxn modelId="{AAEB04CF-34EA-EC42-A2DF-5C8393C3819F}" srcId="{E6BBF9C5-BDDD-7643-AF83-1063E6D4BE29}" destId="{8786604E-7460-6843-AEF3-6C4DB7D0E642}" srcOrd="0" destOrd="0" parTransId="{1A2D96CE-86B1-5C46-BEF4-8E0A987A3871}" sibTransId="{26EF7C8F-9D0A-374F-A101-1AF908214CDA}"/>
    <dgm:cxn modelId="{DD226287-01A3-46D1-A6EE-1B51E7B97D6A}" type="presOf" srcId="{098CFC2B-9981-FA40-A7A4-B918B5583C20}" destId="{CB545F97-2134-7E42-B00E-2AEA3DED56E6}" srcOrd="0" destOrd="0" presId="urn:microsoft.com/office/officeart/2005/8/layout/vList5"/>
    <dgm:cxn modelId="{EF975DEE-99CC-4445-AC2B-1C9A8E30E017}" type="presOf" srcId="{E6BBF9C5-BDDD-7643-AF83-1063E6D4BE29}" destId="{020EFE12-1C3F-5946-90A6-7C56EA6A4097}" srcOrd="0" destOrd="0" presId="urn:microsoft.com/office/officeart/2005/8/layout/vList5"/>
    <dgm:cxn modelId="{FC631449-CB87-CA43-8D4F-D53ECF81E739}" srcId="{E6BBF9C5-BDDD-7643-AF83-1063E6D4BE29}" destId="{C0A83A15-1295-134C-A51C-E82D592B050F}" srcOrd="3" destOrd="0" parTransId="{44A6CC3C-6BA3-3544-8D72-5382E70496AC}" sibTransId="{5EF3FD65-7664-D749-904A-E68502E55DAF}"/>
    <dgm:cxn modelId="{D1B78593-2B82-4F08-8C1B-7B5BCF3E5577}" type="presOf" srcId="{C0A83A15-1295-134C-A51C-E82D592B050F}" destId="{AAA79DDB-D9DE-7F4C-801A-C978A60623F6}" srcOrd="0" destOrd="0" presId="urn:microsoft.com/office/officeart/2005/8/layout/vList5"/>
    <dgm:cxn modelId="{D3CEBC50-0271-D847-9289-85504F48AEAF}" srcId="{C0A83A15-1295-134C-A51C-E82D592B050F}" destId="{CEDAF028-1B10-E04C-A315-CE3736B20AC2}" srcOrd="0" destOrd="0" parTransId="{2762DB33-FDAC-3B4C-B6DB-B1BA5D50C8AA}" sibTransId="{C4963F96-B70F-8340-8949-7809CB599943}"/>
    <dgm:cxn modelId="{75912D22-F8EB-5B4D-9CFE-182D0A12C77B}" srcId="{E6BBF9C5-BDDD-7643-AF83-1063E6D4BE29}" destId="{7BFA5F63-967B-7448-B1A3-857AA1EDBEE4}" srcOrd="2" destOrd="0" parTransId="{A49F56BD-8DE8-8043-A125-DC97F0F12038}" sibTransId="{8432605A-6BD1-B943-B560-D2D7CE335CF7}"/>
    <dgm:cxn modelId="{FE9E245A-67F6-407A-94F9-A634E13ADF85}" type="presOf" srcId="{D1BE3B28-8AA4-EF41-87ED-10B1C9C43544}" destId="{ADB296CA-0507-CA49-B0DF-0AABC89BF0D2}" srcOrd="0" destOrd="0" presId="urn:microsoft.com/office/officeart/2005/8/layout/vList5"/>
    <dgm:cxn modelId="{145DA4AA-C3D7-400F-A488-0829EE6CFFDB}" type="presOf" srcId="{B078622F-C0EA-CF4C-93E9-44EFFC4E861F}" destId="{8466DFD4-25FD-6A45-8861-AEC8BD6D08F0}" srcOrd="0" destOrd="0" presId="urn:microsoft.com/office/officeart/2005/8/layout/vList5"/>
    <dgm:cxn modelId="{BCE8BA7C-ED9F-6246-8268-9333A2568A03}" srcId="{8786604E-7460-6843-AEF3-6C4DB7D0E642}" destId="{098CFC2B-9981-FA40-A7A4-B918B5583C20}" srcOrd="0" destOrd="0" parTransId="{FA772F3A-920B-2048-9C81-9EC3D6DAA2A7}" sibTransId="{C53BC8E4-58DA-4C46-8FFA-0B56A34FF1E3}"/>
    <dgm:cxn modelId="{2C7D65FF-DBE8-4215-BBCE-2C180B6D686E}" type="presOf" srcId="{7BFA5F63-967B-7448-B1A3-857AA1EDBEE4}" destId="{2A252A73-4612-1040-BB78-570D37D64C8C}" srcOrd="0" destOrd="0" presId="urn:microsoft.com/office/officeart/2005/8/layout/vList5"/>
    <dgm:cxn modelId="{0EAFD0A1-8221-114A-8F8C-02E4DB3368BF}" srcId="{B078622F-C0EA-CF4C-93E9-44EFFC4E861F}" destId="{C2897D08-1F09-644D-9C62-91750B4BD71D}" srcOrd="0" destOrd="0" parTransId="{C073F146-A0D5-2B40-B7A3-62754A634E68}" sibTransId="{23F8F500-3722-8E40-A8F0-60E1F4F5EEB5}"/>
    <dgm:cxn modelId="{1619A780-1F16-344D-B1CA-21B2407EFA0A}" srcId="{7BFA5F63-967B-7448-B1A3-857AA1EDBEE4}" destId="{D1BE3B28-8AA4-EF41-87ED-10B1C9C43544}" srcOrd="0" destOrd="0" parTransId="{E476A689-F630-B645-898A-14F3C19ACF44}" sibTransId="{16666217-FDB1-A047-838C-D4BE2254FFD4}"/>
    <dgm:cxn modelId="{D3168778-CCDD-C542-9C2B-45A568246D15}" srcId="{E6BBF9C5-BDDD-7643-AF83-1063E6D4BE29}" destId="{B078622F-C0EA-CF4C-93E9-44EFFC4E861F}" srcOrd="1" destOrd="0" parTransId="{A106E2FC-3353-3D43-AE64-F61F1B87FE22}" sibTransId="{599593F9-2406-F343-9068-8D0BCFEA5DB4}"/>
    <dgm:cxn modelId="{F5D61A6E-525A-4D45-9074-79B8E35BB5C5}" type="presOf" srcId="{5D9E6FCB-7128-E84A-9A10-213B6CF5B6F8}" destId="{2FA6222C-F867-634A-9457-3D4C03D7B342}" srcOrd="0" destOrd="0" presId="urn:microsoft.com/office/officeart/2005/8/layout/vList5"/>
    <dgm:cxn modelId="{8137A0B6-FC40-744B-867D-3AADC7CC9769}" srcId="{5D9E6FCB-7128-E84A-9A10-213B6CF5B6F8}" destId="{874E7711-0040-B64F-BE36-58352721A264}" srcOrd="0" destOrd="0" parTransId="{DDC8C0E8-A618-E349-97C1-AA65E9844B0A}" sibTransId="{C1B82B4F-E278-264E-AA73-2DA595E15BAC}"/>
    <dgm:cxn modelId="{406B29FA-C205-492C-BDB5-01A5B2690817}" type="presOf" srcId="{CEDAF028-1B10-E04C-A315-CE3736B20AC2}" destId="{11AA39A4-BB3C-AA4C-B37F-740D8806233D}" srcOrd="0" destOrd="0" presId="urn:microsoft.com/office/officeart/2005/8/layout/vList5"/>
    <dgm:cxn modelId="{DF4FDBB7-D7A0-4B57-8C40-A8E0B42A9619}" type="presParOf" srcId="{020EFE12-1C3F-5946-90A6-7C56EA6A4097}" destId="{EDAAEE5D-028D-B449-A253-9D764E11C011}" srcOrd="0" destOrd="0" presId="urn:microsoft.com/office/officeart/2005/8/layout/vList5"/>
    <dgm:cxn modelId="{5B44BFC2-C21C-4A32-BD79-34B369B9B50A}" type="presParOf" srcId="{EDAAEE5D-028D-B449-A253-9D764E11C011}" destId="{A784D019-B2B2-B146-97A7-3FCF2E969651}" srcOrd="0" destOrd="0" presId="urn:microsoft.com/office/officeart/2005/8/layout/vList5"/>
    <dgm:cxn modelId="{24E61FDF-3C58-4889-B031-3537D4BB49E5}" type="presParOf" srcId="{EDAAEE5D-028D-B449-A253-9D764E11C011}" destId="{CB545F97-2134-7E42-B00E-2AEA3DED56E6}" srcOrd="1" destOrd="0" presId="urn:microsoft.com/office/officeart/2005/8/layout/vList5"/>
    <dgm:cxn modelId="{9C9037B1-FC8E-4FB2-8421-D4DC58A498FE}" type="presParOf" srcId="{020EFE12-1C3F-5946-90A6-7C56EA6A4097}" destId="{1FF88A31-0A54-7A4D-BFCB-B7B9C5F39F9B}" srcOrd="1" destOrd="0" presId="urn:microsoft.com/office/officeart/2005/8/layout/vList5"/>
    <dgm:cxn modelId="{A5B6F98D-6739-4C48-803C-44ADF3F938C5}" type="presParOf" srcId="{020EFE12-1C3F-5946-90A6-7C56EA6A4097}" destId="{DF732A26-9C99-324A-AB70-3C7A60BFD875}" srcOrd="2" destOrd="0" presId="urn:microsoft.com/office/officeart/2005/8/layout/vList5"/>
    <dgm:cxn modelId="{36EE31BC-2E4A-42F1-A035-79125FB186E2}" type="presParOf" srcId="{DF732A26-9C99-324A-AB70-3C7A60BFD875}" destId="{8466DFD4-25FD-6A45-8861-AEC8BD6D08F0}" srcOrd="0" destOrd="0" presId="urn:microsoft.com/office/officeart/2005/8/layout/vList5"/>
    <dgm:cxn modelId="{AEE0CEB9-98A4-4B8B-B3E2-7FEC556C0F2A}" type="presParOf" srcId="{DF732A26-9C99-324A-AB70-3C7A60BFD875}" destId="{2708E73E-23E2-C54B-A828-5AA79C0C62EA}" srcOrd="1" destOrd="0" presId="urn:microsoft.com/office/officeart/2005/8/layout/vList5"/>
    <dgm:cxn modelId="{D896A409-C948-4062-A08A-B14758584538}" type="presParOf" srcId="{020EFE12-1C3F-5946-90A6-7C56EA6A4097}" destId="{F1866F0D-F565-9846-847A-1973F0E55C80}" srcOrd="3" destOrd="0" presId="urn:microsoft.com/office/officeart/2005/8/layout/vList5"/>
    <dgm:cxn modelId="{D6F4A1EE-CAF2-407C-906A-1D9AE5F5B53D}" type="presParOf" srcId="{020EFE12-1C3F-5946-90A6-7C56EA6A4097}" destId="{AE321C5F-E540-F247-ABFB-031D511832EE}" srcOrd="4" destOrd="0" presId="urn:microsoft.com/office/officeart/2005/8/layout/vList5"/>
    <dgm:cxn modelId="{D4F885CC-38F1-40C1-B9DB-3522CE12BF17}" type="presParOf" srcId="{AE321C5F-E540-F247-ABFB-031D511832EE}" destId="{2A252A73-4612-1040-BB78-570D37D64C8C}" srcOrd="0" destOrd="0" presId="urn:microsoft.com/office/officeart/2005/8/layout/vList5"/>
    <dgm:cxn modelId="{10EC931E-6EB0-4722-9387-45F8A5218448}" type="presParOf" srcId="{AE321C5F-E540-F247-ABFB-031D511832EE}" destId="{ADB296CA-0507-CA49-B0DF-0AABC89BF0D2}" srcOrd="1" destOrd="0" presId="urn:microsoft.com/office/officeart/2005/8/layout/vList5"/>
    <dgm:cxn modelId="{EE8623AB-5239-4833-8748-72531162D509}" type="presParOf" srcId="{020EFE12-1C3F-5946-90A6-7C56EA6A4097}" destId="{49283531-5E66-A444-B978-DCB31BD665F2}" srcOrd="5" destOrd="0" presId="urn:microsoft.com/office/officeart/2005/8/layout/vList5"/>
    <dgm:cxn modelId="{104678B7-9670-4648-994D-9C92976DBEEE}" type="presParOf" srcId="{020EFE12-1C3F-5946-90A6-7C56EA6A4097}" destId="{BCD7905E-13FC-F747-87A3-7EEC3AA677D9}" srcOrd="6" destOrd="0" presId="urn:microsoft.com/office/officeart/2005/8/layout/vList5"/>
    <dgm:cxn modelId="{3B997EC6-1F7E-4AC8-B043-AD38491AFF9D}" type="presParOf" srcId="{BCD7905E-13FC-F747-87A3-7EEC3AA677D9}" destId="{AAA79DDB-D9DE-7F4C-801A-C978A60623F6}" srcOrd="0" destOrd="0" presId="urn:microsoft.com/office/officeart/2005/8/layout/vList5"/>
    <dgm:cxn modelId="{A46AFF81-8D2E-4431-8EF8-1310D13B13FA}" type="presParOf" srcId="{BCD7905E-13FC-F747-87A3-7EEC3AA677D9}" destId="{11AA39A4-BB3C-AA4C-B37F-740D8806233D}" srcOrd="1" destOrd="0" presId="urn:microsoft.com/office/officeart/2005/8/layout/vList5"/>
    <dgm:cxn modelId="{32D4EED9-A632-4518-A3A1-06959450CBFF}" type="presParOf" srcId="{020EFE12-1C3F-5946-90A6-7C56EA6A4097}" destId="{723E0BAC-B850-4948-BC6C-0BCE88637093}" srcOrd="7" destOrd="0" presId="urn:microsoft.com/office/officeart/2005/8/layout/vList5"/>
    <dgm:cxn modelId="{7313B8F4-216E-444A-AE4F-3C92304012B0}" type="presParOf" srcId="{020EFE12-1C3F-5946-90A6-7C56EA6A4097}" destId="{2AE66C33-FAA2-0646-B6AC-32A8D79E0713}" srcOrd="8" destOrd="0" presId="urn:microsoft.com/office/officeart/2005/8/layout/vList5"/>
    <dgm:cxn modelId="{58DC781E-DD13-481C-BDBD-E3712C17F5B7}" type="presParOf" srcId="{2AE66C33-FAA2-0646-B6AC-32A8D79E0713}" destId="{2FA6222C-F867-634A-9457-3D4C03D7B342}" srcOrd="0" destOrd="0" presId="urn:microsoft.com/office/officeart/2005/8/layout/vList5"/>
    <dgm:cxn modelId="{2AEB1291-A293-4328-BF6E-479A1B28242A}" type="presParOf" srcId="{2AE66C33-FAA2-0646-B6AC-32A8D79E0713}" destId="{CC9E1EEE-727C-A940-978F-9FC4133EB5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B5A1F-46D7-4048-A5CA-9707C7B24B8C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21777D-794B-F441-B1CA-E6B5D9B620CC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>
              <a:latin typeface="Gill Sans MT" panose="020B0502020104020203" pitchFamily="34" charset="0"/>
            </a:rPr>
            <a:t>Discours du jeune</a:t>
          </a:r>
        </a:p>
      </dgm:t>
    </dgm:pt>
    <dgm:pt modelId="{A6588C82-77EA-614D-8849-6387E0D8533D}" type="parTrans" cxnId="{01E45BE8-D8D5-3846-900F-6547FF73EB62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7174FB29-0F9F-BA49-81E9-C3A0FE0FCD75}" type="sibTrans" cxnId="{01E45BE8-D8D5-3846-900F-6547FF73EB62}">
      <dgm:prSet custT="1"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E40BEBDD-77D1-8249-85DE-5FBCF27A8556}">
      <dgm:prSet phldrT="[Texte]" custT="1"/>
      <dgm:spPr/>
      <dgm:t>
        <a:bodyPr/>
        <a:lstStyle/>
        <a:p>
          <a:r>
            <a:rPr lang="fr-FR" sz="1600" dirty="0">
              <a:latin typeface="Gill Sans MT" panose="020B0502020104020203" pitchFamily="34" charset="0"/>
            </a:rPr>
            <a:t>Je travaille fort et je ne laisse jamais mes patrons tomber. J’en ai assez des critiques… mon patron me reproche mes retards…</a:t>
          </a:r>
        </a:p>
      </dgm:t>
    </dgm:pt>
    <dgm:pt modelId="{3EBFFEBF-26F6-7343-95BC-8CCE531A0797}" type="parTrans" cxnId="{1AC5918B-CF2A-BB46-8F2A-936BE396BC7A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577D6A59-056D-6A49-B43B-ABB54C384236}" type="sibTrans" cxnId="{1AC5918B-CF2A-BB46-8F2A-936BE396BC7A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9E707DC1-7B5D-4F4B-8938-F740194949A4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>
              <a:latin typeface="Gill Sans MT" panose="020B0502020104020203" pitchFamily="34" charset="0"/>
            </a:rPr>
            <a:t>Reflet congruent</a:t>
          </a:r>
        </a:p>
      </dgm:t>
    </dgm:pt>
    <dgm:pt modelId="{1C96C2DE-95BA-B84C-AB5C-7CD5F9AB437A}" type="parTrans" cxnId="{DAF40D93-AEC2-A844-9BFF-86C34734716C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009B97F7-27B6-424B-8895-66A151BEC3EB}" type="sibTrans" cxnId="{DAF40D93-AEC2-A844-9BFF-86C34734716C}">
      <dgm:prSet custT="1"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25AFF0E3-3466-5649-9178-9DBF2421D632}">
      <dgm:prSet phldrT="[Texte]" custT="1"/>
      <dgm:spPr/>
      <dgm:t>
        <a:bodyPr/>
        <a:lstStyle/>
        <a:p>
          <a:r>
            <a:rPr lang="fr-FR" sz="1600" dirty="0">
              <a:latin typeface="Gill Sans MT" panose="020B0502020104020203" pitchFamily="34" charset="0"/>
            </a:rPr>
            <a:t>Tu me dis que tu es un bon travailleur fiable.</a:t>
          </a:r>
        </a:p>
      </dgm:t>
    </dgm:pt>
    <dgm:pt modelId="{1FB91ADC-0122-0745-B7FD-918B3B190B3D}" type="parTrans" cxnId="{EE8D47CC-A6A4-A746-BCFE-3ED2D5A344A6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A14AEE3B-8137-4440-9209-C2D3EDCECB0D}" type="sibTrans" cxnId="{EE8D47CC-A6A4-A746-BCFE-3ED2D5A344A6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48AB3986-5169-AA4E-9EE1-A811F62DBF9B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>
              <a:latin typeface="Gill Sans MT" panose="020B0502020104020203" pitchFamily="34" charset="0"/>
            </a:rPr>
            <a:t>Reflet non congruent</a:t>
          </a:r>
        </a:p>
      </dgm:t>
    </dgm:pt>
    <dgm:pt modelId="{50D25234-80AD-CD43-9D5C-C9CE44ECE883}" type="parTrans" cxnId="{A41340AA-0F96-2741-8B9E-5BAF42B3E356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A3A58AE5-72CD-9D45-A784-94D53E46C118}" type="sibTrans" cxnId="{A41340AA-0F96-2741-8B9E-5BAF42B3E356}">
      <dgm:prSet custT="1"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5C2ACB57-5302-964E-B353-371529367796}">
      <dgm:prSet phldrT="[Texte]" custT="1"/>
      <dgm:spPr/>
      <dgm:t>
        <a:bodyPr/>
        <a:lstStyle/>
        <a:p>
          <a:r>
            <a:rPr lang="fr-FR" sz="1600" dirty="0">
              <a:latin typeface="Gill Sans MT" panose="020B0502020104020203" pitchFamily="34" charset="0"/>
            </a:rPr>
            <a:t>En même temps, tu me dis que ton patron te reproche tes retards.</a:t>
          </a:r>
        </a:p>
      </dgm:t>
    </dgm:pt>
    <dgm:pt modelId="{B6F3C1CC-4888-3840-9481-9E6D0BB7CCB2}" type="parTrans" cxnId="{18C8F372-914C-1C41-98C9-52B18FDC4D29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06681A04-B05E-4C47-B33B-91EBDB58A39C}" type="sibTrans" cxnId="{18C8F372-914C-1C41-98C9-52B18FDC4D29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AA864B5E-0BC8-0744-80F2-6D21C83A95D5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>
              <a:latin typeface="Gill Sans MT" panose="020B0502020104020203" pitchFamily="34" charset="0"/>
            </a:rPr>
            <a:t>Question ouverte</a:t>
          </a:r>
        </a:p>
      </dgm:t>
    </dgm:pt>
    <dgm:pt modelId="{55B4C9AB-7A9C-7A4D-9DAD-32F75B9723E1}" type="parTrans" cxnId="{43515766-A868-9442-9B1D-15A341306416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A22E10CD-399E-DE4B-887B-9598AB8329BA}" type="sibTrans" cxnId="{43515766-A868-9442-9B1D-15A341306416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150AFC72-E5A1-A24E-B83A-28CD57091FF5}">
      <dgm:prSet phldrT="[Texte]" custT="1"/>
      <dgm:spPr/>
      <dgm:t>
        <a:bodyPr/>
        <a:lstStyle/>
        <a:p>
          <a:r>
            <a:rPr lang="fr-FR" sz="1600" dirty="0">
              <a:latin typeface="Gill Sans MT" panose="020B0502020104020203" pitchFamily="34" charset="0"/>
            </a:rPr>
            <a:t>Comment est-ce que tu t’expliques cela? </a:t>
          </a:r>
        </a:p>
      </dgm:t>
    </dgm:pt>
    <dgm:pt modelId="{FCCABEAB-796C-EA4F-9875-5AB41531D56A}" type="parTrans" cxnId="{20FE51EF-0FC3-2346-9CD6-AFCA7901E187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6CA1CFFC-9B5E-4F4F-B6AA-25653739734D}" type="sibTrans" cxnId="{20FE51EF-0FC3-2346-9CD6-AFCA7901E187}">
      <dgm:prSet/>
      <dgm:spPr/>
      <dgm:t>
        <a:bodyPr/>
        <a:lstStyle/>
        <a:p>
          <a:endParaRPr lang="fr-FR" sz="1600">
            <a:latin typeface="Gill Sans MT" panose="020B0502020104020203" pitchFamily="34" charset="0"/>
          </a:endParaRPr>
        </a:p>
      </dgm:t>
    </dgm:pt>
    <dgm:pt modelId="{AB3E333B-147D-E94A-B9A9-13FC6CF7B550}" type="pres">
      <dgm:prSet presAssocID="{EFEB5A1F-46D7-4048-A5CA-9707C7B24B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E7C1B2A-142C-FB4E-A52A-40B12776F377}" type="pres">
      <dgm:prSet presAssocID="{9621777D-794B-F441-B1CA-E6B5D9B620CC}" presName="composite" presStyleCnt="0"/>
      <dgm:spPr/>
    </dgm:pt>
    <dgm:pt modelId="{1F64E4A9-7562-B540-B2B3-19B7C4955C78}" type="pres">
      <dgm:prSet presAssocID="{9621777D-794B-F441-B1CA-E6B5D9B620C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A53168-6C15-ED4F-A4C9-63D8D4F06BE5}" type="pres">
      <dgm:prSet presAssocID="{9621777D-794B-F441-B1CA-E6B5D9B620CC}" presName="parSh" presStyleLbl="node1" presStyleIdx="0" presStyleCnt="4" custLinFactNeighborX="2884" custLinFactNeighborY="-70261"/>
      <dgm:spPr/>
      <dgm:t>
        <a:bodyPr/>
        <a:lstStyle/>
        <a:p>
          <a:endParaRPr lang="fr-FR"/>
        </a:p>
      </dgm:t>
    </dgm:pt>
    <dgm:pt modelId="{B558A8E9-635E-6E4B-B09A-F5770FFAADF2}" type="pres">
      <dgm:prSet presAssocID="{9621777D-794B-F441-B1CA-E6B5D9B620CC}" presName="desTx" presStyleLbl="fgAcc1" presStyleIdx="0" presStyleCnt="4" custScaleX="1354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E2BB15-84C6-BE45-A01E-392A6B1198F2}" type="pres">
      <dgm:prSet presAssocID="{7174FB29-0F9F-BA49-81E9-C3A0FE0FCD75}" presName="sibTrans" presStyleLbl="sibTrans2D1" presStyleIdx="0" presStyleCnt="3"/>
      <dgm:spPr/>
      <dgm:t>
        <a:bodyPr/>
        <a:lstStyle/>
        <a:p>
          <a:endParaRPr lang="fr-FR"/>
        </a:p>
      </dgm:t>
    </dgm:pt>
    <dgm:pt modelId="{6932E90B-4994-AE47-AC9E-7EEFC1F45246}" type="pres">
      <dgm:prSet presAssocID="{7174FB29-0F9F-BA49-81E9-C3A0FE0FCD75}" presName="connTx" presStyleLbl="sibTrans2D1" presStyleIdx="0" presStyleCnt="3"/>
      <dgm:spPr/>
      <dgm:t>
        <a:bodyPr/>
        <a:lstStyle/>
        <a:p>
          <a:endParaRPr lang="fr-FR"/>
        </a:p>
      </dgm:t>
    </dgm:pt>
    <dgm:pt modelId="{4DC72BD8-4A6D-5846-B885-CB359C9FAEEF}" type="pres">
      <dgm:prSet presAssocID="{9E707DC1-7B5D-4F4B-8938-F740194949A4}" presName="composite" presStyleCnt="0"/>
      <dgm:spPr/>
    </dgm:pt>
    <dgm:pt modelId="{622FD82D-9E6B-EC46-8F7F-9982DE1DE6BD}" type="pres">
      <dgm:prSet presAssocID="{9E707DC1-7B5D-4F4B-8938-F740194949A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02770-1847-0D46-A50E-8400CDA016B4}" type="pres">
      <dgm:prSet presAssocID="{9E707DC1-7B5D-4F4B-8938-F740194949A4}" presName="parSh" presStyleLbl="node1" presStyleIdx="1" presStyleCnt="4" custLinFactNeighborX="213" custLinFactNeighborY="-70261"/>
      <dgm:spPr/>
      <dgm:t>
        <a:bodyPr/>
        <a:lstStyle/>
        <a:p>
          <a:endParaRPr lang="fr-FR"/>
        </a:p>
      </dgm:t>
    </dgm:pt>
    <dgm:pt modelId="{B6EAD463-C1AD-C04B-A907-6D79C31D088B}" type="pres">
      <dgm:prSet presAssocID="{9E707DC1-7B5D-4F4B-8938-F740194949A4}" presName="desTx" presStyleLbl="fgAcc1" presStyleIdx="1" presStyleCnt="4" custScaleX="135809" custLinFactNeighborX="1115" custLinFactNeighborY="9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72329C-64C6-EE46-8AE6-499C920F946D}" type="pres">
      <dgm:prSet presAssocID="{009B97F7-27B6-424B-8895-66A151BEC3E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DF70133D-84D2-AA42-B939-4EC361A26A0E}" type="pres">
      <dgm:prSet presAssocID="{009B97F7-27B6-424B-8895-66A151BEC3EB}" presName="connTx" presStyleLbl="sibTrans2D1" presStyleIdx="1" presStyleCnt="3"/>
      <dgm:spPr/>
      <dgm:t>
        <a:bodyPr/>
        <a:lstStyle/>
        <a:p>
          <a:endParaRPr lang="fr-FR"/>
        </a:p>
      </dgm:t>
    </dgm:pt>
    <dgm:pt modelId="{2DAC47EC-2217-1847-AC85-4218263EBAF2}" type="pres">
      <dgm:prSet presAssocID="{48AB3986-5169-AA4E-9EE1-A811F62DBF9B}" presName="composite" presStyleCnt="0"/>
      <dgm:spPr/>
    </dgm:pt>
    <dgm:pt modelId="{A6004F82-858F-D74E-B5BC-1CD6248E3822}" type="pres">
      <dgm:prSet presAssocID="{48AB3986-5169-AA4E-9EE1-A811F62DBF9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3B54A-C40C-2449-88B9-671726A43C32}" type="pres">
      <dgm:prSet presAssocID="{48AB3986-5169-AA4E-9EE1-A811F62DBF9B}" presName="parSh" presStyleLbl="node1" presStyleIdx="2" presStyleCnt="4" custLinFactNeighborX="-2615" custLinFactNeighborY="-77914"/>
      <dgm:spPr/>
      <dgm:t>
        <a:bodyPr/>
        <a:lstStyle/>
        <a:p>
          <a:endParaRPr lang="fr-FR"/>
        </a:p>
      </dgm:t>
    </dgm:pt>
    <dgm:pt modelId="{9C6F3F5E-D7EC-214A-9395-48851031B26B}" type="pres">
      <dgm:prSet presAssocID="{48AB3986-5169-AA4E-9EE1-A811F62DBF9B}" presName="desTx" presStyleLbl="fgAcc1" presStyleIdx="2" presStyleCnt="4" custScaleX="1332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F4BB2B-2D6E-9941-A17C-53BE5616776E}" type="pres">
      <dgm:prSet presAssocID="{A3A58AE5-72CD-9D45-A784-94D53E46C118}" presName="sibTrans" presStyleLbl="sibTrans2D1" presStyleIdx="2" presStyleCnt="3"/>
      <dgm:spPr/>
      <dgm:t>
        <a:bodyPr/>
        <a:lstStyle/>
        <a:p>
          <a:endParaRPr lang="fr-FR"/>
        </a:p>
      </dgm:t>
    </dgm:pt>
    <dgm:pt modelId="{AB8AADC9-BD3E-454F-BB74-2DCF97BD4D4C}" type="pres">
      <dgm:prSet presAssocID="{A3A58AE5-72CD-9D45-A784-94D53E46C118}" presName="connTx" presStyleLbl="sibTrans2D1" presStyleIdx="2" presStyleCnt="3"/>
      <dgm:spPr/>
      <dgm:t>
        <a:bodyPr/>
        <a:lstStyle/>
        <a:p>
          <a:endParaRPr lang="fr-FR"/>
        </a:p>
      </dgm:t>
    </dgm:pt>
    <dgm:pt modelId="{00F0D7D4-CB23-AD46-9C08-D09AE3BC8C41}" type="pres">
      <dgm:prSet presAssocID="{AA864B5E-0BC8-0744-80F2-6D21C83A95D5}" presName="composite" presStyleCnt="0"/>
      <dgm:spPr/>
    </dgm:pt>
    <dgm:pt modelId="{68C9CC5E-1BF5-664A-8C60-947083E7B0DD}" type="pres">
      <dgm:prSet presAssocID="{AA864B5E-0BC8-0744-80F2-6D21C83A95D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C18341-76C3-A34C-B428-43503F712611}" type="pres">
      <dgm:prSet presAssocID="{AA864B5E-0BC8-0744-80F2-6D21C83A95D5}" presName="parSh" presStyleLbl="node1" presStyleIdx="3" presStyleCnt="4" custLinFactNeighborX="-4159" custLinFactNeighborY="-77914"/>
      <dgm:spPr/>
      <dgm:t>
        <a:bodyPr/>
        <a:lstStyle/>
        <a:p>
          <a:endParaRPr lang="fr-FR"/>
        </a:p>
      </dgm:t>
    </dgm:pt>
    <dgm:pt modelId="{65C2DA1E-9550-EF46-A789-5446FB494990}" type="pres">
      <dgm:prSet presAssocID="{AA864B5E-0BC8-0744-80F2-6D21C83A95D5}" presName="desTx" presStyleLbl="fgAcc1" presStyleIdx="3" presStyleCnt="4" custScaleX="1353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1AD776C-BAB3-4EFE-A211-1548D6B2F082}" type="presOf" srcId="{48AB3986-5169-AA4E-9EE1-A811F62DBF9B}" destId="{A6004F82-858F-D74E-B5BC-1CD6248E3822}" srcOrd="0" destOrd="0" presId="urn:microsoft.com/office/officeart/2005/8/layout/process3"/>
    <dgm:cxn modelId="{57B99E20-85B1-4539-88E3-6AA0F6882509}" type="presOf" srcId="{AA864B5E-0BC8-0744-80F2-6D21C83A95D5}" destId="{A7C18341-76C3-A34C-B428-43503F712611}" srcOrd="1" destOrd="0" presId="urn:microsoft.com/office/officeart/2005/8/layout/process3"/>
    <dgm:cxn modelId="{1C1BEA68-4E88-4008-AE7D-3694D0090C00}" type="presOf" srcId="{A3A58AE5-72CD-9D45-A784-94D53E46C118}" destId="{65F4BB2B-2D6E-9941-A17C-53BE5616776E}" srcOrd="0" destOrd="0" presId="urn:microsoft.com/office/officeart/2005/8/layout/process3"/>
    <dgm:cxn modelId="{7F65E7EA-7BB4-4B61-AD28-141EB20494B1}" type="presOf" srcId="{25AFF0E3-3466-5649-9178-9DBF2421D632}" destId="{B6EAD463-C1AD-C04B-A907-6D79C31D088B}" srcOrd="0" destOrd="0" presId="urn:microsoft.com/office/officeart/2005/8/layout/process3"/>
    <dgm:cxn modelId="{EE8D47CC-A6A4-A746-BCFE-3ED2D5A344A6}" srcId="{9E707DC1-7B5D-4F4B-8938-F740194949A4}" destId="{25AFF0E3-3466-5649-9178-9DBF2421D632}" srcOrd="0" destOrd="0" parTransId="{1FB91ADC-0122-0745-B7FD-918B3B190B3D}" sibTransId="{A14AEE3B-8137-4440-9209-C2D3EDCECB0D}"/>
    <dgm:cxn modelId="{4458D9FF-7702-4C6F-8B59-C68D003F3F40}" type="presOf" srcId="{5C2ACB57-5302-964E-B353-371529367796}" destId="{9C6F3F5E-D7EC-214A-9395-48851031B26B}" srcOrd="0" destOrd="0" presId="urn:microsoft.com/office/officeart/2005/8/layout/process3"/>
    <dgm:cxn modelId="{43515766-A868-9442-9B1D-15A341306416}" srcId="{EFEB5A1F-46D7-4048-A5CA-9707C7B24B8C}" destId="{AA864B5E-0BC8-0744-80F2-6D21C83A95D5}" srcOrd="3" destOrd="0" parTransId="{55B4C9AB-7A9C-7A4D-9DAD-32F75B9723E1}" sibTransId="{A22E10CD-399E-DE4B-887B-9598AB8329BA}"/>
    <dgm:cxn modelId="{74A99129-8000-455F-AF28-75C3B6E3E0C7}" type="presOf" srcId="{48AB3986-5169-AA4E-9EE1-A811F62DBF9B}" destId="{BA53B54A-C40C-2449-88B9-671726A43C32}" srcOrd="1" destOrd="0" presId="urn:microsoft.com/office/officeart/2005/8/layout/process3"/>
    <dgm:cxn modelId="{20FE51EF-0FC3-2346-9CD6-AFCA7901E187}" srcId="{AA864B5E-0BC8-0744-80F2-6D21C83A95D5}" destId="{150AFC72-E5A1-A24E-B83A-28CD57091FF5}" srcOrd="0" destOrd="0" parTransId="{FCCABEAB-796C-EA4F-9875-5AB41531D56A}" sibTransId="{6CA1CFFC-9B5E-4F4F-B6AA-25653739734D}"/>
    <dgm:cxn modelId="{1AC5918B-CF2A-BB46-8F2A-936BE396BC7A}" srcId="{9621777D-794B-F441-B1CA-E6B5D9B620CC}" destId="{E40BEBDD-77D1-8249-85DE-5FBCF27A8556}" srcOrd="0" destOrd="0" parTransId="{3EBFFEBF-26F6-7343-95BC-8CCE531A0797}" sibTransId="{577D6A59-056D-6A49-B43B-ABB54C384236}"/>
    <dgm:cxn modelId="{DAF40D93-AEC2-A844-9BFF-86C34734716C}" srcId="{EFEB5A1F-46D7-4048-A5CA-9707C7B24B8C}" destId="{9E707DC1-7B5D-4F4B-8938-F740194949A4}" srcOrd="1" destOrd="0" parTransId="{1C96C2DE-95BA-B84C-AB5C-7CD5F9AB437A}" sibTransId="{009B97F7-27B6-424B-8895-66A151BEC3EB}"/>
    <dgm:cxn modelId="{3EE4977B-1DB0-4B83-B277-694A81AB8528}" type="presOf" srcId="{EFEB5A1F-46D7-4048-A5CA-9707C7B24B8C}" destId="{AB3E333B-147D-E94A-B9A9-13FC6CF7B550}" srcOrd="0" destOrd="0" presId="urn:microsoft.com/office/officeart/2005/8/layout/process3"/>
    <dgm:cxn modelId="{7F586A81-67EA-4C8B-9742-45AB164B6E26}" type="presOf" srcId="{009B97F7-27B6-424B-8895-66A151BEC3EB}" destId="{2572329C-64C6-EE46-8AE6-499C920F946D}" srcOrd="0" destOrd="0" presId="urn:microsoft.com/office/officeart/2005/8/layout/process3"/>
    <dgm:cxn modelId="{0FE61E18-AE22-4D65-90BE-3DCA3D138969}" type="presOf" srcId="{9E707DC1-7B5D-4F4B-8938-F740194949A4}" destId="{03102770-1847-0D46-A50E-8400CDA016B4}" srcOrd="1" destOrd="0" presId="urn:microsoft.com/office/officeart/2005/8/layout/process3"/>
    <dgm:cxn modelId="{4183E81C-7031-4235-8D0C-63ADB0DDC1C5}" type="presOf" srcId="{7174FB29-0F9F-BA49-81E9-C3A0FE0FCD75}" destId="{52E2BB15-84C6-BE45-A01E-392A6B1198F2}" srcOrd="0" destOrd="0" presId="urn:microsoft.com/office/officeart/2005/8/layout/process3"/>
    <dgm:cxn modelId="{9E06F3DB-36A4-4566-AE65-5838C8F0E978}" type="presOf" srcId="{9621777D-794B-F441-B1CA-E6B5D9B620CC}" destId="{1F64E4A9-7562-B540-B2B3-19B7C4955C78}" srcOrd="0" destOrd="0" presId="urn:microsoft.com/office/officeart/2005/8/layout/process3"/>
    <dgm:cxn modelId="{F8345684-38C0-447D-880A-4DBE16BCD612}" type="presOf" srcId="{AA864B5E-0BC8-0744-80F2-6D21C83A95D5}" destId="{68C9CC5E-1BF5-664A-8C60-947083E7B0DD}" srcOrd="0" destOrd="0" presId="urn:microsoft.com/office/officeart/2005/8/layout/process3"/>
    <dgm:cxn modelId="{BE55D1A8-7AFF-4E5A-A45B-CD4875A457DE}" type="presOf" srcId="{E40BEBDD-77D1-8249-85DE-5FBCF27A8556}" destId="{B558A8E9-635E-6E4B-B09A-F5770FFAADF2}" srcOrd="0" destOrd="0" presId="urn:microsoft.com/office/officeart/2005/8/layout/process3"/>
    <dgm:cxn modelId="{C726D5FE-EBB6-4338-AAF8-816FD4BF864B}" type="presOf" srcId="{7174FB29-0F9F-BA49-81E9-C3A0FE0FCD75}" destId="{6932E90B-4994-AE47-AC9E-7EEFC1F45246}" srcOrd="1" destOrd="0" presId="urn:microsoft.com/office/officeart/2005/8/layout/process3"/>
    <dgm:cxn modelId="{B7330CCC-2EE7-4C86-8482-50003D6D9240}" type="presOf" srcId="{009B97F7-27B6-424B-8895-66A151BEC3EB}" destId="{DF70133D-84D2-AA42-B939-4EC361A26A0E}" srcOrd="1" destOrd="0" presId="urn:microsoft.com/office/officeart/2005/8/layout/process3"/>
    <dgm:cxn modelId="{A084C4C8-3F30-4878-BC2D-6DDE3BD8BC27}" type="presOf" srcId="{A3A58AE5-72CD-9D45-A784-94D53E46C118}" destId="{AB8AADC9-BD3E-454F-BB74-2DCF97BD4D4C}" srcOrd="1" destOrd="0" presId="urn:microsoft.com/office/officeart/2005/8/layout/process3"/>
    <dgm:cxn modelId="{01E45BE8-D8D5-3846-900F-6547FF73EB62}" srcId="{EFEB5A1F-46D7-4048-A5CA-9707C7B24B8C}" destId="{9621777D-794B-F441-B1CA-E6B5D9B620CC}" srcOrd="0" destOrd="0" parTransId="{A6588C82-77EA-614D-8849-6387E0D8533D}" sibTransId="{7174FB29-0F9F-BA49-81E9-C3A0FE0FCD75}"/>
    <dgm:cxn modelId="{18C8F372-914C-1C41-98C9-52B18FDC4D29}" srcId="{48AB3986-5169-AA4E-9EE1-A811F62DBF9B}" destId="{5C2ACB57-5302-964E-B353-371529367796}" srcOrd="0" destOrd="0" parTransId="{B6F3C1CC-4888-3840-9481-9E6D0BB7CCB2}" sibTransId="{06681A04-B05E-4C47-B33B-91EBDB58A39C}"/>
    <dgm:cxn modelId="{349F3CEB-630B-4FA2-B984-34B304FDCD6C}" type="presOf" srcId="{9621777D-794B-F441-B1CA-E6B5D9B620CC}" destId="{B5A53168-6C15-ED4F-A4C9-63D8D4F06BE5}" srcOrd="1" destOrd="0" presId="urn:microsoft.com/office/officeart/2005/8/layout/process3"/>
    <dgm:cxn modelId="{4E2A2B1B-13E5-47CC-94D4-637F2639251A}" type="presOf" srcId="{9E707DC1-7B5D-4F4B-8938-F740194949A4}" destId="{622FD82D-9E6B-EC46-8F7F-9982DE1DE6BD}" srcOrd="0" destOrd="0" presId="urn:microsoft.com/office/officeart/2005/8/layout/process3"/>
    <dgm:cxn modelId="{A41340AA-0F96-2741-8B9E-5BAF42B3E356}" srcId="{EFEB5A1F-46D7-4048-A5CA-9707C7B24B8C}" destId="{48AB3986-5169-AA4E-9EE1-A811F62DBF9B}" srcOrd="2" destOrd="0" parTransId="{50D25234-80AD-CD43-9D5C-C9CE44ECE883}" sibTransId="{A3A58AE5-72CD-9D45-A784-94D53E46C118}"/>
    <dgm:cxn modelId="{44BDBCB6-84EF-4EED-81CE-A1B55A2F03CC}" type="presOf" srcId="{150AFC72-E5A1-A24E-B83A-28CD57091FF5}" destId="{65C2DA1E-9550-EF46-A789-5446FB494990}" srcOrd="0" destOrd="0" presId="urn:microsoft.com/office/officeart/2005/8/layout/process3"/>
    <dgm:cxn modelId="{568CF9AC-B1F2-4188-BDFE-508FBD101BB9}" type="presParOf" srcId="{AB3E333B-147D-E94A-B9A9-13FC6CF7B550}" destId="{CE7C1B2A-142C-FB4E-A52A-40B12776F377}" srcOrd="0" destOrd="0" presId="urn:microsoft.com/office/officeart/2005/8/layout/process3"/>
    <dgm:cxn modelId="{E303F0CE-0600-4B15-9CA3-5A21497F7787}" type="presParOf" srcId="{CE7C1B2A-142C-FB4E-A52A-40B12776F377}" destId="{1F64E4A9-7562-B540-B2B3-19B7C4955C78}" srcOrd="0" destOrd="0" presId="urn:microsoft.com/office/officeart/2005/8/layout/process3"/>
    <dgm:cxn modelId="{54FA785C-C8E6-448F-92E1-208875663AC9}" type="presParOf" srcId="{CE7C1B2A-142C-FB4E-A52A-40B12776F377}" destId="{B5A53168-6C15-ED4F-A4C9-63D8D4F06BE5}" srcOrd="1" destOrd="0" presId="urn:microsoft.com/office/officeart/2005/8/layout/process3"/>
    <dgm:cxn modelId="{110941B1-7238-4FF3-89CF-3BB2E9F26D84}" type="presParOf" srcId="{CE7C1B2A-142C-FB4E-A52A-40B12776F377}" destId="{B558A8E9-635E-6E4B-B09A-F5770FFAADF2}" srcOrd="2" destOrd="0" presId="urn:microsoft.com/office/officeart/2005/8/layout/process3"/>
    <dgm:cxn modelId="{A3E3BEA9-4783-43C1-8FE4-0CB0C05638D0}" type="presParOf" srcId="{AB3E333B-147D-E94A-B9A9-13FC6CF7B550}" destId="{52E2BB15-84C6-BE45-A01E-392A6B1198F2}" srcOrd="1" destOrd="0" presId="urn:microsoft.com/office/officeart/2005/8/layout/process3"/>
    <dgm:cxn modelId="{D08D3799-B820-4A25-B635-1B8EA85BC554}" type="presParOf" srcId="{52E2BB15-84C6-BE45-A01E-392A6B1198F2}" destId="{6932E90B-4994-AE47-AC9E-7EEFC1F45246}" srcOrd="0" destOrd="0" presId="urn:microsoft.com/office/officeart/2005/8/layout/process3"/>
    <dgm:cxn modelId="{1B042041-7155-431D-AEB5-78694DD71E36}" type="presParOf" srcId="{AB3E333B-147D-E94A-B9A9-13FC6CF7B550}" destId="{4DC72BD8-4A6D-5846-B885-CB359C9FAEEF}" srcOrd="2" destOrd="0" presId="urn:microsoft.com/office/officeart/2005/8/layout/process3"/>
    <dgm:cxn modelId="{3F7131F9-9904-45E4-A06D-59B362B031FA}" type="presParOf" srcId="{4DC72BD8-4A6D-5846-B885-CB359C9FAEEF}" destId="{622FD82D-9E6B-EC46-8F7F-9982DE1DE6BD}" srcOrd="0" destOrd="0" presId="urn:microsoft.com/office/officeart/2005/8/layout/process3"/>
    <dgm:cxn modelId="{E9DF6C6B-66FA-44E1-8F5D-1D218922783C}" type="presParOf" srcId="{4DC72BD8-4A6D-5846-B885-CB359C9FAEEF}" destId="{03102770-1847-0D46-A50E-8400CDA016B4}" srcOrd="1" destOrd="0" presId="urn:microsoft.com/office/officeart/2005/8/layout/process3"/>
    <dgm:cxn modelId="{4CF224D7-3673-4448-92F5-B9A40093D853}" type="presParOf" srcId="{4DC72BD8-4A6D-5846-B885-CB359C9FAEEF}" destId="{B6EAD463-C1AD-C04B-A907-6D79C31D088B}" srcOrd="2" destOrd="0" presId="urn:microsoft.com/office/officeart/2005/8/layout/process3"/>
    <dgm:cxn modelId="{6A1C621A-9527-4722-A45C-84179D852680}" type="presParOf" srcId="{AB3E333B-147D-E94A-B9A9-13FC6CF7B550}" destId="{2572329C-64C6-EE46-8AE6-499C920F946D}" srcOrd="3" destOrd="0" presId="urn:microsoft.com/office/officeart/2005/8/layout/process3"/>
    <dgm:cxn modelId="{0CC07E6C-8A11-443F-97A1-FC8B030EB94C}" type="presParOf" srcId="{2572329C-64C6-EE46-8AE6-499C920F946D}" destId="{DF70133D-84D2-AA42-B939-4EC361A26A0E}" srcOrd="0" destOrd="0" presId="urn:microsoft.com/office/officeart/2005/8/layout/process3"/>
    <dgm:cxn modelId="{BA0637A8-0D60-4495-AA4B-C47D7996F1E4}" type="presParOf" srcId="{AB3E333B-147D-E94A-B9A9-13FC6CF7B550}" destId="{2DAC47EC-2217-1847-AC85-4218263EBAF2}" srcOrd="4" destOrd="0" presId="urn:microsoft.com/office/officeart/2005/8/layout/process3"/>
    <dgm:cxn modelId="{AB6BAEE8-E877-4C36-B2A4-2EFE1E43BBBF}" type="presParOf" srcId="{2DAC47EC-2217-1847-AC85-4218263EBAF2}" destId="{A6004F82-858F-D74E-B5BC-1CD6248E3822}" srcOrd="0" destOrd="0" presId="urn:microsoft.com/office/officeart/2005/8/layout/process3"/>
    <dgm:cxn modelId="{AD33E4CE-B912-45B6-B360-766FB8DEC38E}" type="presParOf" srcId="{2DAC47EC-2217-1847-AC85-4218263EBAF2}" destId="{BA53B54A-C40C-2449-88B9-671726A43C32}" srcOrd="1" destOrd="0" presId="urn:microsoft.com/office/officeart/2005/8/layout/process3"/>
    <dgm:cxn modelId="{E2003873-DD5C-4460-880C-4BB6E7A974DB}" type="presParOf" srcId="{2DAC47EC-2217-1847-AC85-4218263EBAF2}" destId="{9C6F3F5E-D7EC-214A-9395-48851031B26B}" srcOrd="2" destOrd="0" presId="urn:microsoft.com/office/officeart/2005/8/layout/process3"/>
    <dgm:cxn modelId="{B08A8500-F8AC-4B72-B2AE-87232643F4F2}" type="presParOf" srcId="{AB3E333B-147D-E94A-B9A9-13FC6CF7B550}" destId="{65F4BB2B-2D6E-9941-A17C-53BE5616776E}" srcOrd="5" destOrd="0" presId="urn:microsoft.com/office/officeart/2005/8/layout/process3"/>
    <dgm:cxn modelId="{DC2FA77B-0BFE-4F96-894D-CA656CA9BDAF}" type="presParOf" srcId="{65F4BB2B-2D6E-9941-A17C-53BE5616776E}" destId="{AB8AADC9-BD3E-454F-BB74-2DCF97BD4D4C}" srcOrd="0" destOrd="0" presId="urn:microsoft.com/office/officeart/2005/8/layout/process3"/>
    <dgm:cxn modelId="{874E62DE-AB89-4A7D-9979-1BD0CF2FF542}" type="presParOf" srcId="{AB3E333B-147D-E94A-B9A9-13FC6CF7B550}" destId="{00F0D7D4-CB23-AD46-9C08-D09AE3BC8C41}" srcOrd="6" destOrd="0" presId="urn:microsoft.com/office/officeart/2005/8/layout/process3"/>
    <dgm:cxn modelId="{C0FE388D-E399-4E6C-95CC-9A651369C7F5}" type="presParOf" srcId="{00F0D7D4-CB23-AD46-9C08-D09AE3BC8C41}" destId="{68C9CC5E-1BF5-664A-8C60-947083E7B0DD}" srcOrd="0" destOrd="0" presId="urn:microsoft.com/office/officeart/2005/8/layout/process3"/>
    <dgm:cxn modelId="{47E7BC32-9F61-4C3C-A418-A71C525B7A57}" type="presParOf" srcId="{00F0D7D4-CB23-AD46-9C08-D09AE3BC8C41}" destId="{A7C18341-76C3-A34C-B428-43503F712611}" srcOrd="1" destOrd="0" presId="urn:microsoft.com/office/officeart/2005/8/layout/process3"/>
    <dgm:cxn modelId="{6D7005CC-EBB0-4A29-BEBD-751C8C28FFCB}" type="presParOf" srcId="{00F0D7D4-CB23-AD46-9C08-D09AE3BC8C41}" destId="{65C2DA1E-9550-EF46-A789-5446FB49499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45F97-2134-7E42-B00E-2AEA3DED56E6}">
      <dsp:nvSpPr>
        <dsp:cNvPr id="0" name=""/>
        <dsp:cNvSpPr/>
      </dsp:nvSpPr>
      <dsp:spPr>
        <a:xfrm rot="5400000">
          <a:off x="4322823" y="-2196676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latin typeface="Gill Sans" panose="020B0604020202020204" charset="0"/>
            </a:rPr>
            <a:t>Faire </a:t>
          </a:r>
          <a:r>
            <a:rPr lang="fr-FR" sz="2500" u="sng" kern="1200" dirty="0">
              <a:latin typeface="Gill Sans" panose="020B0604020202020204" charset="0"/>
            </a:rPr>
            <a:t>face</a:t>
          </a:r>
          <a:r>
            <a:rPr lang="fr-FR" sz="2500" kern="1200" dirty="0">
              <a:latin typeface="Gill Sans" panose="020B0604020202020204" charset="0"/>
            </a:rPr>
            <a:t> au jeune</a:t>
          </a:r>
        </a:p>
      </dsp:txBody>
      <dsp:txXfrm rot="-5400000">
        <a:off x="2037197" y="122911"/>
        <a:ext cx="5232983" cy="627768"/>
      </dsp:txXfrm>
    </dsp:sp>
    <dsp:sp modelId="{A784D019-B2B2-B146-97A7-3FCF2E969651}">
      <dsp:nvSpPr>
        <dsp:cNvPr id="0" name=""/>
        <dsp:cNvSpPr/>
      </dsp:nvSpPr>
      <dsp:spPr>
        <a:xfrm>
          <a:off x="924244" y="1988"/>
          <a:ext cx="1114166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F</a:t>
          </a:r>
        </a:p>
      </dsp:txBody>
      <dsp:txXfrm>
        <a:off x="966695" y="44439"/>
        <a:ext cx="1029264" cy="784710"/>
      </dsp:txXfrm>
    </dsp:sp>
    <dsp:sp modelId="{2708E73E-23E2-C54B-A828-5AA79C0C62EA}">
      <dsp:nvSpPr>
        <dsp:cNvPr id="0" name=""/>
        <dsp:cNvSpPr/>
      </dsp:nvSpPr>
      <dsp:spPr>
        <a:xfrm rot="5400000">
          <a:off x="4313876" y="-1283583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latin typeface="Gill Sans" panose="020B0604020202020204" charset="0"/>
            </a:rPr>
            <a:t>Adopter une attitude </a:t>
          </a:r>
          <a:r>
            <a:rPr lang="fr-FR" sz="2500" u="sng" kern="1200" dirty="0">
              <a:latin typeface="Gill Sans" panose="020B0604020202020204" charset="0"/>
            </a:rPr>
            <a:t>ouverte</a:t>
          </a:r>
        </a:p>
      </dsp:txBody>
      <dsp:txXfrm rot="-5400000">
        <a:off x="2028250" y="1036004"/>
        <a:ext cx="5232983" cy="627768"/>
      </dsp:txXfrm>
    </dsp:sp>
    <dsp:sp modelId="{8466DFD4-25FD-6A45-8861-AEC8BD6D08F0}">
      <dsp:nvSpPr>
        <dsp:cNvPr id="0" name=""/>
        <dsp:cNvSpPr/>
      </dsp:nvSpPr>
      <dsp:spPr>
        <a:xfrm>
          <a:off x="924244" y="915082"/>
          <a:ext cx="1104004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O</a:t>
          </a:r>
        </a:p>
      </dsp:txBody>
      <dsp:txXfrm>
        <a:off x="966695" y="957533"/>
        <a:ext cx="1019102" cy="784710"/>
      </dsp:txXfrm>
    </dsp:sp>
    <dsp:sp modelId="{ADB296CA-0507-CA49-B0DF-0AABC89BF0D2}">
      <dsp:nvSpPr>
        <dsp:cNvPr id="0" name=""/>
        <dsp:cNvSpPr/>
      </dsp:nvSpPr>
      <dsp:spPr>
        <a:xfrm rot="5400000">
          <a:off x="4313876" y="-370490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latin typeface="Gill Sans" panose="020B0604020202020204" charset="0"/>
            </a:rPr>
            <a:t>Se </a:t>
          </a:r>
          <a:r>
            <a:rPr lang="fr-FR" sz="2500" u="sng" kern="1200" dirty="0">
              <a:latin typeface="Gill Sans" panose="020B0604020202020204" charset="0"/>
            </a:rPr>
            <a:t>pencher</a:t>
          </a:r>
          <a:r>
            <a:rPr lang="fr-FR" sz="2500" kern="1200" dirty="0">
              <a:latin typeface="Gill Sans" panose="020B0604020202020204" charset="0"/>
            </a:rPr>
            <a:t> vers l’autre</a:t>
          </a:r>
        </a:p>
      </dsp:txBody>
      <dsp:txXfrm rot="-5400000">
        <a:off x="2028250" y="1949097"/>
        <a:ext cx="5232983" cy="627768"/>
      </dsp:txXfrm>
    </dsp:sp>
    <dsp:sp modelId="{2A252A73-4612-1040-BB78-570D37D64C8C}">
      <dsp:nvSpPr>
        <dsp:cNvPr id="0" name=""/>
        <dsp:cNvSpPr/>
      </dsp:nvSpPr>
      <dsp:spPr>
        <a:xfrm>
          <a:off x="924244" y="1828175"/>
          <a:ext cx="1104004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P</a:t>
          </a:r>
        </a:p>
      </dsp:txBody>
      <dsp:txXfrm>
        <a:off x="966695" y="1870626"/>
        <a:ext cx="1019102" cy="784710"/>
      </dsp:txXfrm>
    </dsp:sp>
    <dsp:sp modelId="{11AA39A4-BB3C-AA4C-B37F-740D8806233D}">
      <dsp:nvSpPr>
        <dsp:cNvPr id="0" name=""/>
        <dsp:cNvSpPr/>
      </dsp:nvSpPr>
      <dsp:spPr>
        <a:xfrm rot="5400000">
          <a:off x="4313876" y="542602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latin typeface="Gill Sans" panose="020B0604020202020204" charset="0"/>
            </a:rPr>
            <a:t>Maintenir un contact des </a:t>
          </a:r>
          <a:r>
            <a:rPr lang="fr-FR" sz="2500" u="sng" kern="1200" dirty="0">
              <a:latin typeface="Gill Sans" panose="020B0604020202020204" charset="0"/>
            </a:rPr>
            <a:t>yeux</a:t>
          </a:r>
        </a:p>
      </dsp:txBody>
      <dsp:txXfrm rot="-5400000">
        <a:off x="2028250" y="2862190"/>
        <a:ext cx="5232983" cy="627768"/>
      </dsp:txXfrm>
    </dsp:sp>
    <dsp:sp modelId="{AAA79DDB-D9DE-7F4C-801A-C978A60623F6}">
      <dsp:nvSpPr>
        <dsp:cNvPr id="0" name=""/>
        <dsp:cNvSpPr/>
      </dsp:nvSpPr>
      <dsp:spPr>
        <a:xfrm flipH="1">
          <a:off x="924244" y="2741268"/>
          <a:ext cx="1104004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Y</a:t>
          </a:r>
        </a:p>
      </dsp:txBody>
      <dsp:txXfrm>
        <a:off x="966695" y="2783719"/>
        <a:ext cx="1019102" cy="784710"/>
      </dsp:txXfrm>
    </dsp:sp>
    <dsp:sp modelId="{CC9E1EEE-727C-A940-978F-9FC4133EB57A}">
      <dsp:nvSpPr>
        <dsp:cNvPr id="0" name=""/>
        <dsp:cNvSpPr/>
      </dsp:nvSpPr>
      <dsp:spPr>
        <a:xfrm rot="5400000">
          <a:off x="4324038" y="1455695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latin typeface="Gill Sans" panose="020B0604020202020204" charset="0"/>
            </a:rPr>
            <a:t>Être relativement </a:t>
          </a:r>
          <a:r>
            <a:rPr lang="fr-FR" sz="2500" u="sng" kern="1200" dirty="0">
              <a:latin typeface="Gill Sans" panose="020B0604020202020204" charset="0"/>
            </a:rPr>
            <a:t>détendu</a:t>
          </a:r>
          <a:r>
            <a:rPr lang="fr-FR" sz="2500" kern="1200" dirty="0">
              <a:latin typeface="Gill Sans" panose="020B0604020202020204" charset="0"/>
            </a:rPr>
            <a:t> et naturel</a:t>
          </a:r>
        </a:p>
      </dsp:txBody>
      <dsp:txXfrm rot="-5400000">
        <a:off x="2038412" y="3775283"/>
        <a:ext cx="5232983" cy="627768"/>
      </dsp:txXfrm>
    </dsp:sp>
    <dsp:sp modelId="{2FA6222C-F867-634A-9457-3D4C03D7B342}">
      <dsp:nvSpPr>
        <dsp:cNvPr id="0" name=""/>
        <dsp:cNvSpPr/>
      </dsp:nvSpPr>
      <dsp:spPr>
        <a:xfrm>
          <a:off x="924244" y="3654361"/>
          <a:ext cx="1114166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chemeClr val="bg2">
                  <a:lumMod val="75000"/>
                </a:schemeClr>
              </a:solidFill>
              <a:latin typeface="Gill Sans" panose="020B0604020202020204" charset="0"/>
            </a:rPr>
            <a:t>D</a:t>
          </a:r>
        </a:p>
      </dsp:txBody>
      <dsp:txXfrm>
        <a:off x="966695" y="3696812"/>
        <a:ext cx="1029264" cy="784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53168-6C15-ED4F-A4C9-63D8D4F06BE5}">
      <dsp:nvSpPr>
        <dsp:cNvPr id="0" name=""/>
        <dsp:cNvSpPr/>
      </dsp:nvSpPr>
      <dsp:spPr>
        <a:xfrm>
          <a:off x="43384" y="0"/>
          <a:ext cx="1187258" cy="7130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latin typeface="Gill Sans MT" panose="020B0502020104020203" pitchFamily="34" charset="0"/>
            </a:rPr>
            <a:t>Discours du jeune</a:t>
          </a:r>
        </a:p>
      </dsp:txBody>
      <dsp:txXfrm>
        <a:off x="43384" y="0"/>
        <a:ext cx="1187258" cy="474903"/>
      </dsp:txXfrm>
    </dsp:sp>
    <dsp:sp modelId="{B558A8E9-635E-6E4B-B09A-F5770FFAADF2}">
      <dsp:nvSpPr>
        <dsp:cNvPr id="0" name=""/>
        <dsp:cNvSpPr/>
      </dsp:nvSpPr>
      <dsp:spPr>
        <a:xfrm>
          <a:off x="41602" y="879998"/>
          <a:ext cx="1608687" cy="2643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latin typeface="Gill Sans MT" panose="020B0502020104020203" pitchFamily="34" charset="0"/>
            </a:rPr>
            <a:t>Je travaille fort et je ne laisse jamais mes patrons tomber. J’en ai assez des critiques… mon patron me reproche mes retards…</a:t>
          </a:r>
        </a:p>
      </dsp:txBody>
      <dsp:txXfrm>
        <a:off x="88719" y="927115"/>
        <a:ext cx="1514453" cy="2549762"/>
      </dsp:txXfrm>
    </dsp:sp>
    <dsp:sp modelId="{52E2BB15-84C6-BE45-A01E-392A6B1198F2}">
      <dsp:nvSpPr>
        <dsp:cNvPr id="0" name=""/>
        <dsp:cNvSpPr/>
      </dsp:nvSpPr>
      <dsp:spPr>
        <a:xfrm>
          <a:off x="1455377" y="89655"/>
          <a:ext cx="476437" cy="2955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>
            <a:latin typeface="Gill Sans MT" panose="020B0502020104020203" pitchFamily="34" charset="0"/>
          </a:endParaRPr>
        </a:p>
      </dsp:txBody>
      <dsp:txXfrm>
        <a:off x="1455377" y="148773"/>
        <a:ext cx="387759" cy="177356"/>
      </dsp:txXfrm>
    </dsp:sp>
    <dsp:sp modelId="{03102770-1847-0D46-A50E-8400CDA016B4}">
      <dsp:nvSpPr>
        <dsp:cNvPr id="0" name=""/>
        <dsp:cNvSpPr/>
      </dsp:nvSpPr>
      <dsp:spPr>
        <a:xfrm>
          <a:off x="2129581" y="0"/>
          <a:ext cx="1187258" cy="7130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latin typeface="Gill Sans MT" panose="020B0502020104020203" pitchFamily="34" charset="0"/>
            </a:rPr>
            <a:t>Reflet congruent</a:t>
          </a:r>
        </a:p>
      </dsp:txBody>
      <dsp:txXfrm>
        <a:off x="2129581" y="0"/>
        <a:ext cx="1187258" cy="474903"/>
      </dsp:txXfrm>
    </dsp:sp>
    <dsp:sp modelId="{B6EAD463-C1AD-C04B-A907-6D79C31D088B}">
      <dsp:nvSpPr>
        <dsp:cNvPr id="0" name=""/>
        <dsp:cNvSpPr/>
      </dsp:nvSpPr>
      <dsp:spPr>
        <a:xfrm>
          <a:off x="2170891" y="906411"/>
          <a:ext cx="1612403" cy="2643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latin typeface="Gill Sans MT" panose="020B0502020104020203" pitchFamily="34" charset="0"/>
            </a:rPr>
            <a:t>Tu me dis que tu es un bon travailleur fiable.</a:t>
          </a:r>
        </a:p>
      </dsp:txBody>
      <dsp:txXfrm>
        <a:off x="2218117" y="953637"/>
        <a:ext cx="1517951" cy="2549544"/>
      </dsp:txXfrm>
    </dsp:sp>
    <dsp:sp modelId="{2572329C-64C6-EE46-8AE6-499C920F946D}">
      <dsp:nvSpPr>
        <dsp:cNvPr id="0" name=""/>
        <dsp:cNvSpPr/>
      </dsp:nvSpPr>
      <dsp:spPr>
        <a:xfrm>
          <a:off x="3541572" y="89655"/>
          <a:ext cx="476434" cy="2955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>
            <a:latin typeface="Gill Sans MT" panose="020B0502020104020203" pitchFamily="34" charset="0"/>
          </a:endParaRPr>
        </a:p>
      </dsp:txBody>
      <dsp:txXfrm>
        <a:off x="3541572" y="148773"/>
        <a:ext cx="387756" cy="177356"/>
      </dsp:txXfrm>
    </dsp:sp>
    <dsp:sp modelId="{BA53B54A-C40C-2449-88B9-671726A43C32}">
      <dsp:nvSpPr>
        <dsp:cNvPr id="0" name=""/>
        <dsp:cNvSpPr/>
      </dsp:nvSpPr>
      <dsp:spPr>
        <a:xfrm>
          <a:off x="4215772" y="0"/>
          <a:ext cx="1187258" cy="7130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latin typeface="Gill Sans MT" panose="020B0502020104020203" pitchFamily="34" charset="0"/>
            </a:rPr>
            <a:t>Reflet non congruent</a:t>
          </a:r>
        </a:p>
      </dsp:txBody>
      <dsp:txXfrm>
        <a:off x="4215772" y="0"/>
        <a:ext cx="1187258" cy="474903"/>
      </dsp:txXfrm>
    </dsp:sp>
    <dsp:sp modelId="{9C6F3F5E-D7EC-214A-9395-48851031B26B}">
      <dsp:nvSpPr>
        <dsp:cNvPr id="0" name=""/>
        <dsp:cNvSpPr/>
      </dsp:nvSpPr>
      <dsp:spPr>
        <a:xfrm>
          <a:off x="4292664" y="879998"/>
          <a:ext cx="1581914" cy="2643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latin typeface="Gill Sans MT" panose="020B0502020104020203" pitchFamily="34" charset="0"/>
            </a:rPr>
            <a:t>En même temps, tu me dis que ton patron te reproche tes retards.</a:t>
          </a:r>
        </a:p>
      </dsp:txBody>
      <dsp:txXfrm>
        <a:off x="4338997" y="926331"/>
        <a:ext cx="1489248" cy="2551330"/>
      </dsp:txXfrm>
    </dsp:sp>
    <dsp:sp modelId="{65F4BB2B-2D6E-9941-A17C-53BE5616776E}">
      <dsp:nvSpPr>
        <dsp:cNvPr id="0" name=""/>
        <dsp:cNvSpPr/>
      </dsp:nvSpPr>
      <dsp:spPr>
        <a:xfrm>
          <a:off x="5627763" y="89655"/>
          <a:ext cx="476434" cy="2955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>
            <a:latin typeface="Gill Sans MT" panose="020B0502020104020203" pitchFamily="34" charset="0"/>
          </a:endParaRPr>
        </a:p>
      </dsp:txBody>
      <dsp:txXfrm>
        <a:off x="5627763" y="148773"/>
        <a:ext cx="387756" cy="177356"/>
      </dsp:txXfrm>
    </dsp:sp>
    <dsp:sp modelId="{A7C18341-76C3-A34C-B428-43503F712611}">
      <dsp:nvSpPr>
        <dsp:cNvPr id="0" name=""/>
        <dsp:cNvSpPr/>
      </dsp:nvSpPr>
      <dsp:spPr>
        <a:xfrm>
          <a:off x="6301963" y="0"/>
          <a:ext cx="1187258" cy="7130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latin typeface="Gill Sans MT" panose="020B0502020104020203" pitchFamily="34" charset="0"/>
            </a:rPr>
            <a:t>Question ouverte</a:t>
          </a:r>
        </a:p>
      </dsp:txBody>
      <dsp:txXfrm>
        <a:off x="6301963" y="0"/>
        <a:ext cx="1187258" cy="474903"/>
      </dsp:txXfrm>
    </dsp:sp>
    <dsp:sp modelId="{65C2DA1E-9550-EF46-A789-5446FB494990}">
      <dsp:nvSpPr>
        <dsp:cNvPr id="0" name=""/>
        <dsp:cNvSpPr/>
      </dsp:nvSpPr>
      <dsp:spPr>
        <a:xfrm>
          <a:off x="6384376" y="879998"/>
          <a:ext cx="1607535" cy="2643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latin typeface="Gill Sans MT" panose="020B0502020104020203" pitchFamily="34" charset="0"/>
            </a:rPr>
            <a:t>Comment est-ce que tu t’expliques cela? </a:t>
          </a:r>
        </a:p>
      </dsp:txBody>
      <dsp:txXfrm>
        <a:off x="6431459" y="927081"/>
        <a:ext cx="1513369" cy="2549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5841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t" anchorCtr="0">
            <a:noAutofit/>
          </a:bodyPr>
          <a:lstStyle/>
          <a:p>
            <a:pPr>
              <a:buSzPct val="25000"/>
            </a:pPr>
            <a:endParaRPr lang="fr-CA" sz="1300"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641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17375E"/>
                </a:solidFill>
                <a:latin typeface="Gill Sans MT" panose="020B0502020104020203" pitchFamily="34" charset="0"/>
              </a:rPr>
              <a:t>Attention : ne pas en abuser et être ajusté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99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solidFill>
                  <a:srgbClr val="17375E"/>
                </a:solidFill>
                <a:latin typeface="Gill Sans MT" panose="020B0502020104020203" pitchFamily="34" charset="0"/>
              </a:rPr>
              <a:t>Les blocages : ce qui empêche le jeune d’avancer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97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200" dirty="0">
                <a:solidFill>
                  <a:srgbClr val="17375E"/>
                </a:solidFill>
                <a:latin typeface="Gill Sans MT" panose="020B0502020104020203" pitchFamily="34" charset="0"/>
              </a:rPr>
              <a:t> Il y a toujours une bonne raison à l’origine du comportement en cause et c’est ce comportement et non pas l’individu qui est en cause.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32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837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870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Utiliser une grille: stratégie/ observation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36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72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guide et explication des rubriques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37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88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Suggestions:</a:t>
            </a:r>
            <a:r>
              <a:rPr lang="fr-FR" baseline="0" dirty="0"/>
              <a:t> 23-60-91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38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058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>
            <a:noAutofit/>
          </a:bodyPr>
          <a:lstStyle/>
          <a:p>
            <a:r>
              <a:rPr lang="fr-FR" sz="1300" dirty="0"/>
              <a:t>Demandez s'il y a des questions.</a:t>
            </a:r>
            <a:endParaRPr sz="1300" dirty="0"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02654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513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32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t" anchorCtr="0">
            <a:noAutofit/>
          </a:bodyPr>
          <a:lstStyle/>
          <a:p>
            <a:pPr>
              <a:buSzPct val="25000"/>
            </a:pPr>
            <a:r>
              <a:rPr lang="fr-CA" sz="1300" dirty="0"/>
              <a:t>Présentez les objectifs d’apprentissage. </a:t>
            </a:r>
          </a:p>
          <a:p>
            <a:pPr rtl="0"/>
            <a:r>
              <a:rPr lang="en-CA" dirty="0"/>
              <a:t/>
            </a:r>
            <a:br>
              <a:rPr lang="en-CA" dirty="0"/>
            </a:br>
            <a:r>
              <a:rPr lang="en-CA" sz="1300" dirty="0"/>
              <a:t>1. Apply a range of counseling techniques with confidence</a:t>
            </a:r>
            <a:br>
              <a:rPr lang="en-CA" sz="1300" dirty="0"/>
            </a:br>
            <a:r>
              <a:rPr lang="en-CA" sz="1300" dirty="0"/>
              <a:t>2. Understand when to apply different techniques</a:t>
            </a:r>
            <a:br>
              <a:rPr lang="en-CA" sz="1300" dirty="0"/>
            </a:br>
            <a:r>
              <a:rPr lang="en-CA" sz="1300" dirty="0"/>
              <a:t>3. Identify and apply strategies for addressing frustrations and ways to constructively engage student and put them on a positive path</a:t>
            </a:r>
            <a:br>
              <a:rPr lang="en-CA" sz="1300" dirty="0"/>
            </a:br>
            <a:r>
              <a:rPr lang="en-CA" sz="1300" dirty="0"/>
              <a:t>4. Apply strategies to help youth identify values, strengths and weaknesses</a:t>
            </a:r>
            <a:br>
              <a:rPr lang="en-CA" sz="1300" dirty="0"/>
            </a:br>
            <a:r>
              <a:rPr lang="en-CA" sz="1300" dirty="0"/>
              <a:t>5. Apply tactics to deal with students with suspected mental health problems</a:t>
            </a:r>
            <a:br>
              <a:rPr lang="en-CA" sz="1300" dirty="0"/>
            </a:br>
            <a:endParaRPr lang="en-CA" sz="1300" dirty="0"/>
          </a:p>
          <a:p>
            <a:pPr defTabSz="966612">
              <a:defRPr/>
            </a:pPr>
            <a:r>
              <a:rPr lang="fr-CA" sz="1300" dirty="0"/>
              <a:t>Exploration of </a:t>
            </a:r>
            <a:r>
              <a:rPr lang="fr-CA" sz="1300" dirty="0" err="1"/>
              <a:t>advanced</a:t>
            </a:r>
            <a:r>
              <a:rPr lang="fr-CA" sz="1300" dirty="0"/>
              <a:t> coaching techniques and </a:t>
            </a:r>
            <a:r>
              <a:rPr lang="fr-CA" sz="1300" dirty="0" err="1"/>
              <a:t>their</a:t>
            </a:r>
            <a:r>
              <a:rPr lang="fr-CA" sz="1300" dirty="0"/>
              <a:t> </a:t>
            </a:r>
            <a:r>
              <a:rPr lang="fr-CA" sz="1300" dirty="0" err="1"/>
              <a:t>appropriate</a:t>
            </a:r>
            <a:r>
              <a:rPr lang="fr-CA" sz="1300" dirty="0"/>
              <a:t> applications</a:t>
            </a:r>
          </a:p>
          <a:p>
            <a:pPr rtl="0"/>
            <a:endParaRPr lang="en-CA" sz="1300"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37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But: Rappel des compétences relationnelles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67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1200" dirty="0">
                <a:solidFill>
                  <a:srgbClr val="17375E"/>
                </a:solidFill>
                <a:latin typeface="Gill Sans MT" panose="020B0502020104020203" pitchFamily="34" charset="0"/>
              </a:rPr>
              <a:t>Dans l’empathie, j’agis comme si j’étais l’autre; dans la sympathie, je suis l’autre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A" sz="1200" dirty="0">
                <a:solidFill>
                  <a:srgbClr val="17375E"/>
                </a:solidFill>
                <a:latin typeface="Gill Sans MT" panose="020B0502020104020203" pitchFamily="34" charset="0"/>
              </a:rPr>
              <a:t>Perspicacité + savoir-faire + affirmation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1200" dirty="0">
              <a:solidFill>
                <a:srgbClr val="17375E"/>
              </a:solidFill>
              <a:latin typeface="Gill Sans MT" panose="020B0502020104020203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10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solidFill>
                  <a:srgbClr val="17375E"/>
                </a:solidFill>
                <a:latin typeface="Gill Sans MT" panose="020B0502020104020203" pitchFamily="34" charset="0"/>
              </a:rPr>
              <a:t>Utiliser judicieusement les questions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16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22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Utiliser une grille: stratégie/ observation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47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17375E"/>
                </a:solidFill>
                <a:latin typeface="Gill Sans MT" panose="020B0502020104020203" pitchFamily="34" charset="0"/>
              </a:rPr>
              <a:t>Attention : ce n’est pas le jeune qui est en cause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84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294FB7-80DE-4350-9839-8BB2005F2DAA}" type="datetimeFigureOut">
              <a:rPr lang="fr-CA" smtClean="0"/>
              <a:t>2019-06-15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33196-AA5D-4228-9CD1-5AC3A10A0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963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 empt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15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0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45" y="317500"/>
            <a:ext cx="8536708" cy="4396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background-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700" y="6368469"/>
            <a:ext cx="8420099" cy="28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130335"/>
            <a:ext cx="9144000" cy="43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400" y="5767274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" y="6206839"/>
            <a:ext cx="8420099" cy="2829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11731625" y="390525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1v1bGF6L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1v1bGF6L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2195736" y="3284984"/>
            <a:ext cx="6192688" cy="9839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ct val="25000"/>
            </a:pPr>
            <a:r>
              <a:rPr lang="fr-CA" sz="3200" dirty="0">
                <a:solidFill>
                  <a:srgbClr val="FFFFFF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Techniques avancées de conduite d’entretien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AUTHENTICITÉ </a:t>
            </a:r>
            <a:endParaRPr lang="fr-FR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304225" y="958850"/>
            <a:ext cx="8534400" cy="1949252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Congruence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entre ce qui est ressenti et ce qui est démontré et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communiqué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Expression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de la spontanéité, avec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tact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Conscience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de ses forces et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limites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Ouverture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plus grande à l’autre</a:t>
            </a:r>
          </a:p>
        </p:txBody>
      </p:sp>
    </p:spTree>
    <p:extLst>
      <p:ext uri="{BB962C8B-B14F-4D97-AF65-F5344CB8AC3E}">
        <p14:creationId xmlns:p14="http://schemas.microsoft.com/office/powerpoint/2010/main" val="201657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SPÉCIFICITÉ </a:t>
            </a:r>
            <a:endParaRPr lang="fr-FR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304225" y="958849"/>
            <a:ext cx="8534400" cy="3343992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Aider le jeune à explorer en termes concrets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et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précis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Orienter l’échange vers l’expression de sentiments et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expériences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spécifiques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Distinguer l’essentiel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du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superficiel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Permettre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au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jeune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l’identification claire des ressources, limites et conditions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du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milieu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Être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soi-même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spécifique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>
                <a:solidFill>
                  <a:srgbClr val="C2113A"/>
                </a:solidFill>
                <a:latin typeface="Gill Sans MT" panose="020B0502020104020203" pitchFamily="34" charset="0"/>
              </a:rPr>
              <a:t>COMPARATIF DES HABILETÉS RELATIONNELLES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3346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787085"/>
              </p:ext>
            </p:extLst>
          </p:nvPr>
        </p:nvGraphicFramePr>
        <p:xfrm>
          <a:off x="107504" y="707479"/>
          <a:ext cx="8858250" cy="5303520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1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2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Définition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À ne pas faire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Écoute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Centrée sur l’autre, présence, observation, attention, écoute de soi et de l’autre, écoute des dimensions (cognitives, affectives, somatiques, comportementales, relationnelles), recherche de signification.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Écoute partielle, mécanique, théorique, filtrée, évaluative, sympathique,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Respect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Acceptation (inconditionnelle), non jugement, partir des attentes de la personne, maintenir compétence et reconnaître ses limites, s’intéresser, bienveillance, tenir pour acquise la bonne volonté de l’autre, éthique, confidentialité, secret professionnel.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Juger, imposer ses valeurs et croyances, prendre trop de place, ne pas suivre le rythme de l’autre, être inconstant.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Empathie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Capacité à comprendre l’autre, se mettre à sa place, en utilisant l’émotion ou le sentiment ressenti, perspicacité + savoir-faire + affirmation.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Faire preuve de sympathie (je deviens l’autre et me perds), perdre la distance, sur-utilisation.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Authenticité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Être soi-même, congruence entre ce qui est ressenti et ce qui est démontré et communiqué, spontanéité + tact.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Essayer de jouer un rôle qui n’est pas le nôtre, oublier notre non verbal, tout dire en tout temps.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Spécificité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Ader à explorer en termes concrets et précis, savoir où on s’en va, distinguer l’essentiel du superficiel.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Manquer de direction, banaliser ce que la personne dit et généraliser par rapport à un thème, ne pas avoir de cadre sur lequel s’appuyer, trop de langage thérapeutique.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27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ACTIVITE : ETUDE DE CAS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hlinkClick r:id="rId3"/>
              </a:rPr>
              <a:t>https ://www.youtube.com/watch ?v=K71v1bGF6L0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Observez l’échange et relevez les compétences relationnelles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et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techniques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utilisées par la conseillère.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4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HABILETES RELATIONNELLES AVANCEES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Reflets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fr-CA" altLang="fr-FR" sz="2000">
                <a:solidFill>
                  <a:srgbClr val="17375E"/>
                </a:solidFill>
                <a:latin typeface="Gill Sans" panose="020B0604020202020204" charset="0"/>
              </a:rPr>
              <a:t>Questions </a:t>
            </a: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ouvertes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Résumés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8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REFLETS EMPATHIQUES</a:t>
            </a:r>
            <a:endParaRPr lang="fr-FR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3282950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Habileté du conseiller à comprendre l’essentiel des expériences, des comportements et des sentiments du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jeune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Le conseiller est guidé par la volonté de comprendre le mieux possible le jeune et de lui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communiquer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Les reflets sont centrés sur les points clés soulevés par le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jeune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Les reflets aident le conseiller à communiquer sa compréhension de la réalité du jeune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en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vérifiant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l’exactitude de cette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compréhension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3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LE REFLET </a:t>
            </a:r>
            <a:endParaRPr lang="fr-FR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304224" y="958849"/>
            <a:ext cx="8534400" cy="1958998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Comment formuler une réponse empathique à l’aide du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reflet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Vous vous sentez ……(nom de l’émotion exprimée par le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jeune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parce que ….. (expériences et comportements à l’origine du sentiment)</a:t>
            </a:r>
          </a:p>
          <a:p>
            <a:pPr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7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REFLET- COMMUNICATION EMPATHIQUE 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Utiliser </a:t>
            </a:r>
            <a:r>
              <a:rPr lang="fr-CA" altLang="fr-FR" sz="2000" dirty="0">
                <a:solidFill>
                  <a:srgbClr val="17375E"/>
                </a:solidFill>
                <a:latin typeface="Gill Sans" panose="020B0604020202020204" charset="0"/>
              </a:rPr>
              <a:t>le reflet tout au long de la </a:t>
            </a:r>
            <a:r>
              <a:rPr lang="fr-CA" altLang="fr-FR" sz="2000">
                <a:solidFill>
                  <a:srgbClr val="17375E"/>
                </a:solidFill>
                <a:latin typeface="Gill Sans" panose="020B0604020202020204" charset="0"/>
              </a:rPr>
              <a:t>relation </a:t>
            </a: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d’aide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fr-FR" sz="2000" dirty="0">
                <a:solidFill>
                  <a:srgbClr val="17375E"/>
                </a:solidFill>
                <a:latin typeface="Gill Sans" panose="020B0604020202020204" charset="0"/>
              </a:rPr>
              <a:t> Répondre de manière sélective aux messages essentiels </a:t>
            </a:r>
            <a:r>
              <a:rPr lang="fr-CA" altLang="fr-FR" sz="2000">
                <a:solidFill>
                  <a:srgbClr val="17375E"/>
                </a:solidFill>
                <a:latin typeface="Gill Sans" panose="020B0604020202020204" charset="0"/>
              </a:rPr>
              <a:t>du </a:t>
            </a: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jeune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fr-FR" sz="2000" dirty="0">
                <a:solidFill>
                  <a:srgbClr val="17375E"/>
                </a:solidFill>
                <a:latin typeface="Gill Sans" panose="020B0604020202020204" charset="0"/>
              </a:rPr>
              <a:t> Répondre au contexte, pas uniquement </a:t>
            </a:r>
            <a:r>
              <a:rPr lang="fr-CA" altLang="fr-FR" sz="2000">
                <a:solidFill>
                  <a:srgbClr val="17375E"/>
                </a:solidFill>
                <a:latin typeface="Gill Sans" panose="020B0604020202020204" charset="0"/>
              </a:rPr>
              <a:t>aux </a:t>
            </a: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mots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fr-FR" sz="2000" dirty="0">
                <a:solidFill>
                  <a:srgbClr val="17375E"/>
                </a:solidFill>
                <a:latin typeface="Gill Sans" panose="020B0604020202020204" charset="0"/>
              </a:rPr>
              <a:t> Progresser dans la </a:t>
            </a:r>
            <a:r>
              <a:rPr lang="fr-CA" altLang="fr-FR" sz="2000">
                <a:solidFill>
                  <a:srgbClr val="17375E"/>
                </a:solidFill>
                <a:latin typeface="Gill Sans" panose="020B0604020202020204" charset="0"/>
              </a:rPr>
              <a:t>relation </a:t>
            </a: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d’aide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fr-FR" sz="2000" dirty="0">
                <a:solidFill>
                  <a:srgbClr val="17375E"/>
                </a:solidFill>
                <a:latin typeface="Gill Sans" panose="020B0604020202020204" charset="0"/>
              </a:rPr>
              <a:t> Rectifier une </a:t>
            </a:r>
            <a:r>
              <a:rPr lang="fr-CA" altLang="fr-FR" sz="2000">
                <a:solidFill>
                  <a:srgbClr val="17375E"/>
                </a:solidFill>
                <a:latin typeface="Gill Sans" panose="020B0604020202020204" charset="0"/>
              </a:rPr>
              <a:t>mauvaise </a:t>
            </a:r>
            <a:r>
              <a:rPr lang="fr-CA" altLang="fr-FR" sz="2000" smtClean="0">
                <a:solidFill>
                  <a:srgbClr val="17375E"/>
                </a:solidFill>
                <a:latin typeface="Gill Sans" panose="020B0604020202020204" charset="0"/>
              </a:rPr>
              <a:t>compréhension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fr-FR" sz="2000" dirty="0">
                <a:solidFill>
                  <a:srgbClr val="17375E"/>
                </a:solidFill>
                <a:latin typeface="Gill Sans" panose="020B0604020202020204" charset="0"/>
              </a:rPr>
              <a:t> Réduire les écarts culturels</a:t>
            </a: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79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QUESTION OUVERTE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1394741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fr-FR" sz="2000" dirty="0">
                <a:solidFill>
                  <a:srgbClr val="17375E"/>
                </a:solidFill>
                <a:latin typeface="Gill Sans" panose="020B0604020202020204" charset="0"/>
              </a:rPr>
              <a:t>Permet </a:t>
            </a:r>
            <a:r>
              <a:rPr lang="fr-FR" altLang="fr-FR" sz="2000" dirty="0">
                <a:solidFill>
                  <a:srgbClr val="17375E"/>
                </a:solidFill>
                <a:latin typeface="Gill Sans" panose="020B0604020202020204" charset="0"/>
              </a:rPr>
              <a:t>à la personne d’explorer et de décrire son expérience pluridimensionnelle.</a:t>
            </a:r>
          </a:p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fr-FR" sz="2000" dirty="0">
                <a:solidFill>
                  <a:srgbClr val="17375E"/>
                </a:solidFill>
                <a:latin typeface="Gill Sans" panose="020B0604020202020204" charset="0"/>
              </a:rPr>
              <a:t>Permet de clarifier, préciser, illustrer, développer, etc.</a:t>
            </a:r>
          </a:p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fr-FR" sz="2000" dirty="0">
                <a:solidFill>
                  <a:srgbClr val="17375E"/>
                </a:solidFill>
                <a:latin typeface="Gill Sans" panose="020B0604020202020204" charset="0"/>
              </a:rPr>
              <a:t>Optimale lorsqu’elle s’accompagne d’un reflet empathique</a:t>
            </a:r>
            <a:endParaRPr lang="fr-CA" alt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5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EXEMPLE – REFLET/QUESTION OUVERTE 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1987" name="Espace réservé du contenu 3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983993"/>
          </a:xfrm>
          <a:solidFill>
            <a:srgbClr val="FFFFFF"/>
          </a:solidFill>
          <a:ln/>
        </p:spPr>
        <p:txBody>
          <a:bodyPr lIns="0" tIns="0" rIns="0" bIns="0">
            <a:spAutoFit/>
          </a:bodyPr>
          <a:lstStyle/>
          <a:p>
            <a:pPr indent="63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altLang="fr-FR" sz="2000" i="1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Mohammed </a:t>
            </a:r>
            <a:r>
              <a:rPr lang="fr-CA" altLang="fr-FR" sz="2000" i="1" smtClean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:</a:t>
            </a:r>
            <a:endParaRPr lang="fr-CA" altLang="fr-FR" sz="2000" i="1" dirty="0">
              <a:solidFill>
                <a:srgbClr val="17375E"/>
              </a:solidFill>
              <a:latin typeface="Gill Sans" panose="020B0604020202020204" charset="0"/>
              <a:cs typeface="Arial" pitchFamily="34" charset="0"/>
            </a:endParaRPr>
          </a:p>
          <a:p>
            <a:pPr indent="63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altLang="fr-FR" sz="2000" i="1" dirty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« Je ne suis pas certain d’être prêt à chercher un emploi. Si jamais j’échoue, je vais me retrouver à la case départ. Et ça, ça serait l’enfer. »</a:t>
            </a:r>
          </a:p>
          <a:p>
            <a:pPr indent="63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altLang="fr-FR" sz="2000" i="1" dirty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Conseiller :</a:t>
            </a:r>
          </a:p>
          <a:p>
            <a:pPr indent="63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altLang="fr-FR" sz="2000" i="1" dirty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« Je remarque que tu te sens craintif parce que la recherche d’un emploi pourrait autant être un moyen d’avancer, qu’un risque de vivre un échec.</a:t>
            </a:r>
            <a:r>
              <a:rPr lang="fr-CA" altLang="fr-FR" sz="2000" i="1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 </a:t>
            </a:r>
            <a:r>
              <a:rPr lang="fr-CA" altLang="fr-FR" sz="2000" i="1" smtClean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»</a:t>
            </a:r>
            <a:endParaRPr lang="fr-CA" altLang="fr-FR" sz="2000" i="1" dirty="0">
              <a:solidFill>
                <a:srgbClr val="17375E"/>
              </a:solidFill>
              <a:latin typeface="Gill Sans" panose="020B0604020202020204" charset="0"/>
              <a:cs typeface="Arial" pitchFamily="34" charset="0"/>
            </a:endParaRPr>
          </a:p>
          <a:p>
            <a:pPr indent="635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fr-CA" altLang="fr-FR" sz="2000" i="1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Mohammed </a:t>
            </a:r>
            <a:r>
              <a:rPr lang="fr-CA" altLang="fr-FR" sz="2000" i="1" smtClean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:</a:t>
            </a:r>
            <a:endParaRPr lang="fr-CA" altLang="fr-FR" sz="2000" i="1" dirty="0">
              <a:solidFill>
                <a:srgbClr val="17375E"/>
              </a:solidFill>
              <a:latin typeface="Gill Sans" panose="020B0604020202020204" charset="0"/>
              <a:cs typeface="Arial" pitchFamily="34" charset="0"/>
            </a:endParaRPr>
          </a:p>
          <a:p>
            <a:pPr indent="635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fr-CA" altLang="fr-FR" sz="2000" i="1" dirty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« Oui, c’est ça, un échec. J’aurais échoué, encore une fois. Ce serait trop dur à vivre »</a:t>
            </a:r>
          </a:p>
          <a:p>
            <a:pPr indent="635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fr-CA" altLang="fr-FR" sz="2000" i="1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Conseiller </a:t>
            </a:r>
            <a:r>
              <a:rPr lang="fr-CA" altLang="fr-FR" sz="2000" i="1" smtClean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:</a:t>
            </a:r>
            <a:endParaRPr lang="fr-CA" altLang="fr-FR" sz="2000" i="1" dirty="0">
              <a:solidFill>
                <a:srgbClr val="17375E"/>
              </a:solidFill>
              <a:latin typeface="Gill Sans" panose="020B0604020202020204" charset="0"/>
              <a:cs typeface="Arial" pitchFamily="34" charset="0"/>
            </a:endParaRPr>
          </a:p>
          <a:p>
            <a:pPr indent="635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fr-CA" altLang="fr-FR" sz="2000" i="1" dirty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« Qu’est-ce que tu crains de revivre </a:t>
            </a:r>
            <a:r>
              <a:rPr lang="fr-CA" altLang="fr-FR" sz="2000" i="1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au </a:t>
            </a:r>
            <a:r>
              <a:rPr lang="fr-CA" altLang="fr-FR" sz="2000" i="1" smtClean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juste ?</a:t>
            </a:r>
            <a:r>
              <a:rPr lang="fr-CA" altLang="fr-FR" sz="2000" i="1" dirty="0">
                <a:solidFill>
                  <a:srgbClr val="17375E"/>
                </a:solidFill>
                <a:latin typeface="Gill Sans" panose="020B0604020202020204" charset="0"/>
                <a:cs typeface="Arial" pitchFamily="34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57503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1150" y="9588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</a:p>
        </p:txBody>
      </p:sp>
      <p:sp>
        <p:nvSpPr>
          <p:cNvPr id="36" name="Shape 36"/>
          <p:cNvSpPr/>
          <p:nvPr/>
        </p:nvSpPr>
        <p:spPr>
          <a:xfrm>
            <a:off x="311150" y="19875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</a:p>
        </p:txBody>
      </p:sp>
      <p:sp>
        <p:nvSpPr>
          <p:cNvPr id="37" name="Shape 37"/>
          <p:cNvSpPr/>
          <p:nvPr/>
        </p:nvSpPr>
        <p:spPr>
          <a:xfrm>
            <a:off x="311150" y="30162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 POSITIVE</a:t>
            </a:r>
          </a:p>
        </p:txBody>
      </p:sp>
      <p:sp>
        <p:nvSpPr>
          <p:cNvPr id="38" name="Shape 38"/>
          <p:cNvSpPr/>
          <p:nvPr/>
        </p:nvSpPr>
        <p:spPr>
          <a:xfrm>
            <a:off x="311150" y="40449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PROFESSIONNALISME</a:t>
            </a:r>
          </a:p>
        </p:txBody>
      </p:sp>
      <p:sp>
        <p:nvSpPr>
          <p:cNvPr id="39" name="Shape 39"/>
          <p:cNvSpPr/>
          <p:nvPr/>
        </p:nvSpPr>
        <p:spPr>
          <a:xfrm>
            <a:off x="3233738" y="958850"/>
            <a:ext cx="5489574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Arial"/>
              <a:buNone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S’engager activement dans toutes les activités et discussions </a:t>
            </a:r>
          </a:p>
        </p:txBody>
      </p:sp>
      <p:sp>
        <p:nvSpPr>
          <p:cNvPr id="40" name="Shape 40"/>
          <p:cNvSpPr/>
          <p:nvPr/>
        </p:nvSpPr>
        <p:spPr>
          <a:xfrm>
            <a:off x="3248025" y="1989138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respecter soi-même et respecter les autres.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attentif aux feedbacks des autres</a:t>
            </a:r>
          </a:p>
        </p:txBody>
      </p:sp>
      <p:sp>
        <p:nvSpPr>
          <p:cNvPr id="41" name="Shape 41"/>
          <p:cNvSpPr/>
          <p:nvPr/>
        </p:nvSpPr>
        <p:spPr>
          <a:xfrm>
            <a:off x="3248025" y="30162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Ecouter les autres et éviter les jugements de valeurs.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Participer et prendre la parole.</a:t>
            </a:r>
          </a:p>
        </p:txBody>
      </p:sp>
      <p:sp>
        <p:nvSpPr>
          <p:cNvPr id="42" name="Shape 42"/>
          <p:cNvSpPr/>
          <p:nvPr/>
        </p:nvSpPr>
        <p:spPr>
          <a:xfrm>
            <a:off x="3248025" y="40449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200" b="0" i="0" u="none" strike="noStrike" cap="none" dirty="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Avoir le souci d’efficacité et de résultat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200" b="0" i="0" u="none" strike="noStrike" cap="none" dirty="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Respecter le planning et les règles du travail en groupe.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60350" y="309562"/>
            <a:ext cx="7340600" cy="64928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rgbClr val="C2113A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RÈGLES DE FONCTIONNEMENT PENDANT LA FORMATION</a:t>
            </a:r>
          </a:p>
        </p:txBody>
      </p:sp>
      <p:sp>
        <p:nvSpPr>
          <p:cNvPr id="44" name="Shape 44"/>
          <p:cNvSpPr/>
          <p:nvPr/>
        </p:nvSpPr>
        <p:spPr>
          <a:xfrm>
            <a:off x="323850" y="5100637"/>
            <a:ext cx="2616200" cy="71913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APPRENTISSAGE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248025" y="5156547"/>
            <a:ext cx="5487988" cy="72072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200" dirty="0">
                <a:solidFill>
                  <a:srgbClr val="002A6C"/>
                </a:solidFill>
              </a:rPr>
              <a:t>En restant ouvert pour apprendre les uns des autres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200" dirty="0">
                <a:solidFill>
                  <a:srgbClr val="002A6C"/>
                </a:solidFill>
              </a:rPr>
              <a:t>En prenant en compte les besoins de chacun (e 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200" dirty="0">
                <a:solidFill>
                  <a:srgbClr val="002A6C"/>
                </a:solidFill>
              </a:rPr>
              <a:t>Dans un climat convivial </a:t>
            </a:r>
          </a:p>
        </p:txBody>
      </p:sp>
    </p:spTree>
    <p:extLst>
      <p:ext uri="{BB962C8B-B14F-4D97-AF65-F5344CB8AC3E}">
        <p14:creationId xmlns:p14="http://schemas.microsoft.com/office/powerpoint/2010/main" val="25341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 QUESTION OUVERTE- POURQUOI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89467"/>
              </p:ext>
            </p:extLst>
          </p:nvPr>
        </p:nvGraphicFramePr>
        <p:xfrm>
          <a:off x="304800" y="1124744"/>
          <a:ext cx="8534400" cy="4124246"/>
        </p:xfrm>
        <a:graphic>
          <a:graphicData uri="http://schemas.openxmlformats.org/drawingml/2006/table">
            <a:tbl>
              <a:tblPr/>
              <a:tblGrid>
                <a:gridCol w="3043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1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1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Pour débuter un entretien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Dis-moi ce qui t’amène à venir consulter un conseiller carrière ?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Pour explorer certains sujets 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Comment t’es-tu senti lorsque cela s’est produit ?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Pour obtenir des exemples 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Que fais-tu lorsque cette situation se produit ?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Pour préciser l’expérience du jeune 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Qu’est-ce que ce terme signifie pour toi ?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0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Pour l’encourager à donner plus d’information 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</a:rPr>
                        <a:t>Est-ce qu’il y a autre chose qui te tracasse par rapport à cette possibilité?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25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QUESTION </a:t>
            </a:r>
            <a:r>
              <a:rPr lang="fr-CA" altLang="fr-FR" sz="1800" b="1" dirty="0" smtClean="0">
                <a:solidFill>
                  <a:srgbClr val="C2113A"/>
                </a:solidFill>
                <a:latin typeface="Gill Sans MT" panose="020B0502020104020203" pitchFamily="34" charset="0"/>
              </a:rPr>
              <a:t>OUVERTE – QUAND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71422"/>
              </p:ext>
            </p:extLst>
          </p:nvPr>
        </p:nvGraphicFramePr>
        <p:xfrm>
          <a:off x="304800" y="908720"/>
          <a:ext cx="8534400" cy="4571896"/>
        </p:xfrm>
        <a:graphic>
          <a:graphicData uri="http://schemas.openxmlformats.org/drawingml/2006/table">
            <a:tbl>
              <a:tblPr/>
              <a:tblGrid>
                <a:gridCol w="1975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8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Omission</a:t>
                      </a:r>
                    </a:p>
                  </a:txBody>
                  <a:tcPr marL="91439" marR="91439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« Je suis tout mêlé. 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« Qu’est-ce qui te rend mêlé ? »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Distorsion</a:t>
                      </a:r>
                    </a:p>
                  </a:txBody>
                  <a:tcPr marL="91439" marR="91439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« Je sais que mes professeurs souhaitent que j’échoue ! 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« Comment arrives-tu à cette conclusion? »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9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Généralisation</a:t>
                      </a:r>
                    </a:p>
                  </a:txBody>
                  <a:tcPr marL="91439" marR="91439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« C’est pas compliqué. Dans la vie, il y a les gens qui réussissent et il y a les autres, les perdants. Ton seul choix est de choisir à quel groupe tu veux appartenir. 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« Peux-tu m’expliquer pourquoi il n’y a que deux types de personnes ? »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Confusion</a:t>
                      </a:r>
                    </a:p>
                  </a:txBody>
                  <a:tcPr marL="91439" marR="91439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« Je veux faire un master, mais pas à n’importe quel prix. Mais c’est sûr que je veux faire un master.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ill Sans MT" panose="020B0502020104020203" pitchFamily="34" charset="0"/>
                          <a:cs typeface="Arial" pitchFamily="34" charset="0"/>
                        </a:rPr>
                        <a:t>« Je ne suis pas sûr de comprendre, qu’est-ce qui fait que tu ferais ou ne ferais pas un master ? »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88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LE RÉSUMÉ 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Combinaison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 reflets empathiques utilisée pour aider le jeune à mieux comprendre son expérience, pour relancer la discussion, pour explorer davantage, pour l’aider à se situer (et le conseiller également) au regard du travail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réalisé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Facilite la clarification d’un problème et le développement de nouvelles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perceptions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Permet une perspective plus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étendue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2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LE RÉSUMÉ – QUAND ?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marL="457200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Au début d’une rencontre, pour relancer un thème non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achevé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cs typeface="Arial" charset="0"/>
            </a:endParaRPr>
          </a:p>
          <a:p>
            <a:pPr marL="457200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À la fin d’une rencontre pour vérifier ce que l’on retient de part et d’autre.</a:t>
            </a:r>
          </a:p>
          <a:p>
            <a:pPr marL="457200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À tout moment d’une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rencontre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: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cs typeface="Arial" charset="0"/>
            </a:endParaRPr>
          </a:p>
          <a:p>
            <a:pPr marL="914400" lvl="1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pour éviter la dispersion et l’éparpillement ;</a:t>
            </a:r>
          </a:p>
          <a:p>
            <a:pPr marL="914400" lvl="1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pour aider la personne à dégager des apprentissages ;</a:t>
            </a:r>
          </a:p>
          <a:p>
            <a:pPr marL="914400" lvl="1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pour relancer une personne qui n’a plus rien à dire ;</a:t>
            </a:r>
          </a:p>
          <a:p>
            <a:pPr marL="914400" lvl="1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dans le doute, pour éviter de faire fausse piste trop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longtemps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Char char=""/>
              <a:defRPr/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LE RÉSUMÉ – COMMENT ?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marL="457200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Dégager un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thème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central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cs typeface="Arial" charset="0"/>
            </a:endParaRPr>
          </a:p>
          <a:p>
            <a:pPr marL="457200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Dégager les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principaux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éléments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cs typeface="Arial" charset="0"/>
            </a:endParaRPr>
          </a:p>
          <a:p>
            <a:pPr marL="457200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Compléter par une demande de validation auprès du jeune</a:t>
            </a:r>
          </a:p>
          <a:p>
            <a:pPr marL="457200" indent="-45720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cs typeface="Arial" charset="0"/>
              </a:rPr>
              <a:t>Il est aussi possible de demander d’abord à l’autre de résumer pour compléter ensuite.</a:t>
            </a: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Char char=""/>
              <a:defRPr/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0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ACTIVITE : SIMULATION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Préparer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un jeu de rôle d’entretien avec un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jeune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difficile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Simulation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l’entretien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err="1">
                <a:solidFill>
                  <a:srgbClr val="17375E"/>
                </a:solidFill>
                <a:latin typeface="Gill Sans" panose="020B0604020202020204" charset="0"/>
              </a:rPr>
              <a:t>Débrief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et discussion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0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HABILETES RELATIONNELLES AVANCÉES</a:t>
            </a:r>
            <a:endParaRPr lang="fr-FR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Immédiateté</a:t>
            </a:r>
            <a:endParaRPr lang="fr-FR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fr-FR" altLang="fr-FR" sz="2000" dirty="0">
                <a:solidFill>
                  <a:srgbClr val="17375E"/>
                </a:solidFill>
                <a:latin typeface="Gill Sans" panose="020B0604020202020204" charset="0"/>
              </a:rPr>
              <a:t>Ouverture de soi / </a:t>
            </a:r>
            <a:r>
              <a:rPr lang="fr-FR" alt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auto-dévoilement</a:t>
            </a:r>
            <a:endParaRPr lang="fr-FR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Confrontation</a:t>
            </a:r>
            <a:endParaRPr lang="fr-FR" alt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 pitchFamily="18" charset="2"/>
              <a:buNone/>
            </a:pPr>
            <a:endParaRPr lang="fr-FR" alt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81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IMMÉDIATETÉ 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4225" y="958850"/>
            <a:ext cx="8534400" cy="4673600"/>
          </a:xfrm>
          <a:prstGeom prst="roundRect">
            <a:avLst/>
          </a:prstGeo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Consiste à discuter sur le champ de ce qui se passe entre le conseiller et le jeune en toute honnêteté et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ouverture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S’occuper du niveau de communication et clarifier des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désaccords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Revoir la dynamique et les points de vue dans une optique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différente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Une façon de confronter : prendre conscience de ce qui se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passe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289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IMMÉDIATETÉ – EXEMPLES 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4225" y="958850"/>
            <a:ext cx="8534400" cy="4673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« J’essaie de te donner de la rétroaction sur ton curriculum vitae, mais j’ai l’impression que tu n’es pas vraiment prêt à écouter ce que j’ai à te dire. Je me demande si notre désaccord de ce matin ne vient pas jeter une ombre au tableau.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»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« C’est finement observé, mais la façon dont tu l’as dit me met très mal à l’aise. »</a:t>
            </a:r>
          </a:p>
        </p:txBody>
      </p:sp>
    </p:spTree>
    <p:extLst>
      <p:ext uri="{BB962C8B-B14F-4D97-AF65-F5344CB8AC3E}">
        <p14:creationId xmlns:p14="http://schemas.microsoft.com/office/powerpoint/2010/main" val="3411345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AUTO-DÉVOILEMENT – OUVERTURE DE SOI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04225" y="958850"/>
            <a:ext cx="8534400" cy="4673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Dévoiler quelque chose à son sujet peut être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utile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Démontrer la profondeur dans la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relation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Former des liens de confiance et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d’acceptation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Moyen de projeter de l’empathie et une image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authentique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0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rgbClr val="C2113A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>
                <a:sym typeface="Gill Sans"/>
              </a:rPr>
              <a:t>OBJECTIFS D’APPRENTISSAGE</a:t>
            </a:r>
            <a:endParaRPr lang="fr-FR" dirty="0">
              <a:sym typeface="Gill Sans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Comprendre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et appliquer différentes techniques du conseil de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carrière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Identifier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et Appliquer des stratégies pour engager les jeunes de façon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constructive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Comprendre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les spécificités du conseil pour les jeunes ayant des problèmes de santé mentale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soupçonnés</a:t>
            </a:r>
            <a:endParaRPr sz="2000" b="0" i="0" u="none" strike="noStrike" cap="none" dirty="0" smtClean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AUTO-DÉVOILEMENT - EXEMPLE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4224" y="958849"/>
            <a:ext cx="8534400" cy="4673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«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Je comprends parfaitement tes sentiments, parce que moi aussi, quand j’avais affaire à ce genre de personnes, ça me rendait très nerveuse. Mais, dès que j’ai compris qu’elles étaient aussi inquiètes que moi, les choses ont commencé à aller mieux.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»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« C’est une question qui m’a toujours inquiété moi aussi. Mais, quand j’ai vu à quel point c’était important, j’ai décidé de m’accommoder de cette inquiétude et de continuer mon chemin»</a:t>
            </a: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54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CONFRONTATION – REMISE EN QUESTION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4224" y="958850"/>
            <a:ext cx="8534400" cy="4199731"/>
          </a:xfrm>
          <a:prstGeom prst="roundRect">
            <a:avLst/>
          </a:prstGeo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Consiste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à exhorter le jeune à recommencer et à continuer en cas de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blocages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Aider le jeune à prendre conscience de la réalité et à tirer parti de cette analyse à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l’avenir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Inviter le jeune à confronter les manières de penser et d’agir qui lui occasionnent des difficultés et l’empêchent de reconnaître ses ressources et d’en tirer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parti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Aider le jeune à reconnaître les pensées et les comportements négatifs et à les remplacer par des pensées et des comportements réalistes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987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>
                <a:solidFill>
                  <a:srgbClr val="C2113A"/>
                </a:solidFill>
                <a:latin typeface="Gill Sans MT" panose="020B0502020104020203" pitchFamily="34" charset="0"/>
              </a:rPr>
              <a:t>CONFRONTATION – COMMENT 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4224" y="958850"/>
            <a:ext cx="8534400" cy="2440384"/>
          </a:xfrm>
          <a:prstGeom prst="roundRect">
            <a:avLst/>
          </a:prstGeo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Amorcer par un énoncé précis et empathique, puis parler du comportement et pour finir inviter la personne à répondre et à dialoguer avec vous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Efficace lorsque le climat de confiance est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établi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Exige du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tact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894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>
                <a:solidFill>
                  <a:srgbClr val="C2113A"/>
                </a:solidFill>
                <a:latin typeface="Gill Sans MT" panose="020B0502020104020203" pitchFamily="34" charset="0"/>
              </a:rPr>
              <a:t>CONFRONTATION – EXEMPLE 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4225" y="958850"/>
            <a:ext cx="8534400" cy="1759347"/>
          </a:xfrm>
          <a:prstGeom prst="roundRect">
            <a:avLst/>
          </a:prstGeo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«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 Tu es très drôle, Karim, et j’apprécie tes plaisanteries.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Cela me fait du bien de rire. Cependant, nous devons nous mettre au travail et il faut cesser de rigoler sans cela on ne va jamais s’en sortir.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Alors qu’est-ce que tu en dis, on attaque les choses sérieuses ? 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»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380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altLang="fr-FR" sz="1800" b="1">
                <a:solidFill>
                  <a:srgbClr val="C2113A"/>
                </a:solidFill>
                <a:latin typeface="Gill Sans MT" panose="020B0502020104020203" pitchFamily="34" charset="0"/>
              </a:rPr>
              <a:t>CONFRONTATION – EXEMPLE 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41746157"/>
              </p:ext>
            </p:extLst>
          </p:nvPr>
        </p:nvGraphicFramePr>
        <p:xfrm>
          <a:off x="500034" y="1857364"/>
          <a:ext cx="8001056" cy="392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978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83" name="Group 9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98887"/>
              </p:ext>
            </p:extLst>
          </p:nvPr>
        </p:nvGraphicFramePr>
        <p:xfrm>
          <a:off x="0" y="0"/>
          <a:ext cx="9143999" cy="5872785"/>
        </p:xfrm>
        <a:graphic>
          <a:graphicData uri="http://schemas.openxmlformats.org/drawingml/2006/table">
            <a:tbl>
              <a:tblPr/>
              <a:tblGrid>
                <a:gridCol w="899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8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19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36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Définition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Circonstances d’utilisation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Effet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Niveau de relation requis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Exemple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À ne pas faire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Reflet empathique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Reformulation de sa perception du sentiment de l’autre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Validation de la perception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Sentiment d’être compris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Peu importe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Vous me semblez inquiet, je perçois que…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Interrompre, sympathie, s’écarter, ne pas peser ses mots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Question ouverte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Permet de développer et explorer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Approfondir, clarifier, préciser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Mieux se comprendre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Peu importe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Comment vous vous êtes senti?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Trop de questions, trop larges, complexes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Résumé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Combinaison de reflets empathiques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Clarifier, se situer vs travail fait, beaucoup d’informations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Recentrer, reprendre le fil.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Peu importe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Ce que j’ai compris…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Trop souvent, trop long, dans des mots identiques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Empathie avancée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Exprime une compréhension plus profonde, dit le non-dit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Amener la personne à voir ce qu’elle ne voit pas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Fait progresser la discussion, plus de conscience et compréhension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Connaissance un peu plus profonde de la personne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Je pense qu’il y a de l’insécurité. Serait-ce possible que…?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Juger, idem reflet empathique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Interprétation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Vérification d’une hypothèse ou explication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Proposer une vision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Prise de conscience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Idem précédent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Précédent, plus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« ça peut être lié à… 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Imposer, langage thérapeutique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Confrontation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Montrer une contradiction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Lors de contradiction ou ressource inexploitée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Mieux voir ses croyances irréalistes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Plus de confiance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Tu dis que…, mais tu dis aussi que…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Confronter pour répondre à ses propres besoins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Immédiateté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Parler de l’ici et maintenant, de la relation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Malaise, tension, vérifier alliance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Plus de confiance et de transparence, pas de non-dit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Plus de confiance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Tu as l’air mal à l’aise, comment reçois-tu mon commentaire?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Avoir peur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Auto-dévoilement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Faire référence a sa propre expérience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Normaliser, aider à s’ouvrir et approfondir, démystifier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Rassure, confiance, ouverture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Peu importe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J’ai déjà vécu ça aussi, je comprends.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cs typeface="Arial" charset="0"/>
                        </a:rPr>
                        <a:t>Trop souvent, trop long, sur problème non réglé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596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>
                <a:solidFill>
                  <a:srgbClr val="C2113A"/>
                </a:solidFill>
                <a:latin typeface="Gill Sans MT" panose="020B0502020104020203" pitchFamily="34" charset="0"/>
              </a:rPr>
              <a:t>ACTIVITE : ETUDE DE CAS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hlinkClick r:id="rId3"/>
              </a:rPr>
              <a:t>https ://www.youtube.com/watch ?v=K71v1bGF6L0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On reprend la vidéo précédente, Observez l’échange et relevez les compétences relationnelles et techniques avancées utilisées par la conseillère.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97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Stratégies d’intervention dans le cadre du conseil de carrière</a:t>
            </a:r>
          </a:p>
        </p:txBody>
      </p:sp>
    </p:spTree>
    <p:extLst>
      <p:ext uri="{BB962C8B-B14F-4D97-AF65-F5344CB8AC3E}">
        <p14:creationId xmlns:p14="http://schemas.microsoft.com/office/powerpoint/2010/main" val="2994002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>
                <a:solidFill>
                  <a:srgbClr val="C2113A"/>
                </a:solidFill>
                <a:latin typeface="Gill Sans MT" panose="020B0502020104020203" pitchFamily="34" charset="0"/>
              </a:rPr>
              <a:t>ACTIVITE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Guide des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stratégies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d’intervention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Choisissez une stratégie qui pourrait être utile avec un jeune que vous avez en ce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moment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À tour de rôle, présentez la stratégie au groupe et expliquez pourquoi vous l’avez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choisie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84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Conseiller les jeunes ayant des problèmes de santé mentale soupçonnés</a:t>
            </a:r>
          </a:p>
        </p:txBody>
      </p:sp>
    </p:spTree>
    <p:extLst>
      <p:ext uri="{BB962C8B-B14F-4D97-AF65-F5344CB8AC3E}">
        <p14:creationId xmlns:p14="http://schemas.microsoft.com/office/powerpoint/2010/main" val="255772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ACTIVITE : SIMULATION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1949252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Préparer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un jeu de rôle d’entretien individuel en petits groupe (2 à 3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Simulation de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l’entretien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err="1">
                <a:solidFill>
                  <a:srgbClr val="17375E"/>
                </a:solidFill>
                <a:latin typeface="Gill Sans" panose="020B0604020202020204" charset="0"/>
              </a:rPr>
              <a:t>Débrief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et discussion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95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>
                <a:solidFill>
                  <a:srgbClr val="C2113A"/>
                </a:solidFill>
                <a:latin typeface="Gill Sans MT" panose="020B0502020104020203" pitchFamily="34" charset="0"/>
              </a:rPr>
              <a:t>DÉFINITION DU TROUBLE MENTAL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Affection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cliniquement significative qui se caractérise par le changement du mode de pensée, de l’humeur (affects), du comportement associé à une détresse psychique ou à une altération des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fonctions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mentales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(Organisation mondiale de la santé, 2001) </a:t>
            </a:r>
          </a:p>
        </p:txBody>
      </p:sp>
    </p:spTree>
    <p:extLst>
      <p:ext uri="{BB962C8B-B14F-4D97-AF65-F5344CB8AC3E}">
        <p14:creationId xmlns:p14="http://schemas.microsoft.com/office/powerpoint/2010/main" val="265425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sz="1800" b="1">
                <a:solidFill>
                  <a:srgbClr val="C2113A"/>
                </a:solidFill>
                <a:latin typeface="Gill Sans MT" panose="020B0502020104020203" pitchFamily="34" charset="0"/>
              </a:rPr>
              <a:t>UNE PROBLÉMATIQUE DE SANTÉ MENTALE</a:t>
            </a:r>
            <a:br>
              <a:rPr lang="fr-FR" sz="1800" b="1">
                <a:solidFill>
                  <a:srgbClr val="C2113A"/>
                </a:solidFill>
                <a:latin typeface="Gill Sans MT" panose="020B0502020104020203" pitchFamily="34" charset="0"/>
              </a:rPr>
            </a:b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Désigne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des signes et des symptômes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caractérisés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par :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des altérations de la pensée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de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l’humeur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du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comportement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entraînant un état de détresse ou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de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souffrance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et un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dysfonctionnement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important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3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sz="1800" b="1">
                <a:solidFill>
                  <a:srgbClr val="C2113A"/>
                </a:solidFill>
                <a:latin typeface="Gill Sans MT" panose="020B0502020104020203" pitchFamily="34" charset="0"/>
              </a:rPr>
              <a:t>PLUSIEURS TYPES DE PROBLÉMATIQUE DE SANTÉ MENTALE</a:t>
            </a:r>
            <a:br>
              <a:rPr lang="fr-FR" sz="1800" b="1">
                <a:solidFill>
                  <a:srgbClr val="C2113A"/>
                </a:solidFill>
                <a:latin typeface="Gill Sans MT" panose="020B0502020104020203" pitchFamily="34" charset="0"/>
              </a:rPr>
            </a:b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Généralement départagées en deux grands groupes soit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Les problématiques de nature </a:t>
            </a:r>
            <a:r>
              <a:rPr lang="fr-CA" sz="2000" b="1" dirty="0">
                <a:solidFill>
                  <a:srgbClr val="17375E"/>
                </a:solidFill>
                <a:latin typeface="Gill Sans" panose="020B0604020202020204" charset="0"/>
              </a:rPr>
              <a:t>transitoire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(épuisement professionnel, dépression situationnelle, anxiété, etc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.) ;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Les troubles </a:t>
            </a:r>
            <a:r>
              <a:rPr lang="fr-CA" sz="2000" b="1" dirty="0">
                <a:solidFill>
                  <a:srgbClr val="17375E"/>
                </a:solidFill>
                <a:latin typeface="Gill Sans" panose="020B0604020202020204" charset="0"/>
              </a:rPr>
              <a:t>graves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(dépression majeure, schizophrénie, trouble bipolaire, trouble de personnalité limite, etc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.).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18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>
                <a:solidFill>
                  <a:srgbClr val="C2113A"/>
                </a:solidFill>
                <a:latin typeface="Gill Sans MT" panose="020B0502020104020203" pitchFamily="34" charset="0"/>
              </a:rPr>
              <a:t>PRINCIPES GUIDANT L’INTERVENTION 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2462213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Adaptation : l’intervention se doit de tenir compte de la problématique de la personne en identifiant les points d’appui et les obstacles à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la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démarche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Individualisation : une connaissance générale de la psychopathologie de la personne n’est pas suffisante pour mettre en place le cadre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de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l’intervention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Relationnel : une psychopathologie a une influence sur les relations de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la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personne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24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sz="1800" b="1" dirty="0" smtClean="0">
                <a:solidFill>
                  <a:srgbClr val="C2113A"/>
                </a:solidFill>
                <a:latin typeface="Gill Sans MT" panose="020B0502020104020203" pitchFamily="34" charset="0"/>
              </a:rPr>
              <a:t>UTILITÉ DE LA CONNAISSANCE EN SANTÉ MENTALE À LA PRATIQUE DU CONSEILLER 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Troubles de personnalité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Identifications de difficultés potentielles dans les milieux de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travail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Impacts dans la relation avec le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jeune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Problèmes psychosociaux et environnementaux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Nécessité pour avoir une vision d’ensemble de la situation de la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personne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Identification des cibles d’intervention à court terme (référence si nécessaire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98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000" i="1" dirty="0">
                <a:solidFill>
                  <a:srgbClr val="17375E"/>
                </a:solidFill>
                <a:latin typeface="Gill Sans MT" panose="020B0502020104020203" pitchFamily="34" charset="0"/>
              </a:rPr>
              <a:t>Il est plus important de connaître la personne qui souffre d’une maladie que de connaître la maladie dont elle souffre. </a:t>
            </a:r>
          </a:p>
          <a:p>
            <a:pPr algn="r"/>
            <a:endParaRPr lang="fr-CA" sz="2000" dirty="0">
              <a:solidFill>
                <a:srgbClr val="17375E"/>
              </a:solidFill>
              <a:latin typeface="Gill Sans MT" panose="020B0502020104020203" pitchFamily="34" charset="0"/>
            </a:endParaRPr>
          </a:p>
          <a:p>
            <a:pPr algn="r"/>
            <a:r>
              <a:rPr lang="fr-CA" sz="2000" dirty="0">
                <a:solidFill>
                  <a:srgbClr val="17375E"/>
                </a:solidFill>
                <a:latin typeface="Gill Sans MT" panose="020B0502020104020203" pitchFamily="34" charset="0"/>
              </a:rPr>
              <a:t>Hippocrate, vers 400 av. J.C.</a:t>
            </a:r>
          </a:p>
        </p:txBody>
      </p:sp>
    </p:spTree>
    <p:extLst>
      <p:ext uri="{BB962C8B-B14F-4D97-AF65-F5344CB8AC3E}">
        <p14:creationId xmlns:p14="http://schemas.microsoft.com/office/powerpoint/2010/main" val="4050718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488216" y="548075"/>
            <a:ext cx="590465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Gill Sans"/>
              <a:buNone/>
            </a:pPr>
            <a:r>
              <a:rPr lang="fr-FR" sz="18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QUESTIONS?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726" y="1293091"/>
            <a:ext cx="6165272" cy="428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901700" y="2791663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Gill Sans"/>
              <a:buNone/>
            </a:pPr>
            <a:r>
              <a:rPr lang="fr-FR" sz="22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MERCI 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RAPPEL DES COMPÉTENCES RELATIONNELLES DE BASE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en-CA" sz="2000" smtClean="0">
                <a:solidFill>
                  <a:srgbClr val="17375E"/>
                </a:solidFill>
                <a:latin typeface="Gill Sans" panose="020B0604020202020204" charset="0"/>
              </a:rPr>
              <a:t>Écoute</a:t>
            </a:r>
            <a:endParaRPr lang="en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en-CA" sz="2000" smtClean="0">
                <a:solidFill>
                  <a:srgbClr val="17375E"/>
                </a:solidFill>
                <a:latin typeface="Gill Sans" panose="020B0604020202020204" charset="0"/>
              </a:rPr>
              <a:t>Présence</a:t>
            </a:r>
            <a:endParaRPr lang="en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en-CA" sz="2000" smtClean="0">
                <a:solidFill>
                  <a:srgbClr val="17375E"/>
                </a:solidFill>
                <a:latin typeface="Gill Sans" panose="020B0604020202020204" charset="0"/>
              </a:rPr>
              <a:t>Respect</a:t>
            </a:r>
            <a:endParaRPr lang="en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en-CA" sz="2000" dirty="0">
                <a:solidFill>
                  <a:srgbClr val="17375E"/>
                </a:solidFill>
                <a:latin typeface="Gill Sans" panose="020B0604020202020204" charset="0"/>
              </a:rPr>
              <a:t>Empathie </a:t>
            </a:r>
            <a:r>
              <a:rPr lang="en-CA" sz="2000">
                <a:solidFill>
                  <a:srgbClr val="17375E"/>
                </a:solidFill>
                <a:latin typeface="Gill Sans" panose="020B0604020202020204" charset="0"/>
              </a:rPr>
              <a:t>de </a:t>
            </a:r>
            <a:r>
              <a:rPr lang="en-CA" sz="2000" smtClean="0">
                <a:solidFill>
                  <a:srgbClr val="17375E"/>
                </a:solidFill>
                <a:latin typeface="Gill Sans" panose="020B0604020202020204" charset="0"/>
              </a:rPr>
              <a:t>base</a:t>
            </a:r>
            <a:endParaRPr lang="en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en-CA" sz="2000" smtClean="0">
                <a:solidFill>
                  <a:srgbClr val="17375E"/>
                </a:solidFill>
                <a:latin typeface="Gill Sans" panose="020B0604020202020204" charset="0"/>
              </a:rPr>
              <a:t>Authenticité</a:t>
            </a:r>
            <a:endParaRPr lang="en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en-CA" sz="2000" smtClean="0">
                <a:solidFill>
                  <a:srgbClr val="17375E"/>
                </a:solidFill>
                <a:latin typeface="Gill Sans" panose="020B0604020202020204" charset="0"/>
              </a:rPr>
              <a:t>Spécificité</a:t>
            </a:r>
            <a:endParaRPr lang="en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74320" indent="-274320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  <a:defRPr/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2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CA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ÉCOUTE ACTIVE</a:t>
            </a:r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25" y="958849"/>
            <a:ext cx="8534400" cy="1384995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Tout écouter :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explicite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et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implicite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Lire le non-verbal et comprendre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sa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signification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Inciter, paraphraser, refléter les sentiments et faire silence</a:t>
            </a:r>
          </a:p>
        </p:txBody>
      </p:sp>
    </p:spTree>
    <p:extLst>
      <p:ext uri="{BB962C8B-B14F-4D97-AF65-F5344CB8AC3E}">
        <p14:creationId xmlns:p14="http://schemas.microsoft.com/office/powerpoint/2010/main" val="166265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PRÉSENCE </a:t>
            </a:r>
            <a:endParaRPr lang="fr-FR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312374"/>
              </p:ext>
            </p:extLst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61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en-CA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RESPECT </a:t>
            </a:r>
            <a:endParaRPr lang="fr-CA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304225" y="958850"/>
            <a:ext cx="8534400" cy="3087512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Témoigner intérêt et bienveillance pour le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jeune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Tenir pour acquis sa bonne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volonté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Ne pas le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juger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Partir de ses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attentes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Maintenir sa propre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compétence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r>
              <a:rPr lang="fr-FR" altLang="fr-FR" sz="1800" b="1" dirty="0">
                <a:solidFill>
                  <a:srgbClr val="C2113A"/>
                </a:solidFill>
                <a:latin typeface="Gill Sans MT" panose="020B0502020104020203" pitchFamily="34" charset="0"/>
              </a:rPr>
              <a:t>EMPATHIE</a:t>
            </a:r>
            <a:endParaRPr lang="fr-FR" alt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304225" y="958849"/>
            <a:ext cx="8534400" cy="1394741"/>
          </a:xfrm>
          <a:solidFill>
            <a:srgbClr val="FFFFFF"/>
          </a:solidFill>
          <a:ln/>
        </p:spPr>
        <p:txBody>
          <a:bodyPr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Ressentir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et comprendre l’expérience d’autrui dans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son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ensemble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Utiliser le sentiment ressenti pour aider l’autre à se comprendre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et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avancer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988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</TotalTime>
  <Words>2433</Words>
  <Application>Microsoft Office PowerPoint</Application>
  <PresentationFormat>Affichage à l'écran (4:3)</PresentationFormat>
  <Paragraphs>350</Paragraphs>
  <Slides>47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47</vt:i4>
      </vt:variant>
    </vt:vector>
  </HeadingPairs>
  <TitlesOfParts>
    <vt:vector size="58" baseType="lpstr">
      <vt:lpstr>Wingdings 2</vt:lpstr>
      <vt:lpstr>Gill Sans</vt:lpstr>
      <vt:lpstr>Calibri</vt:lpstr>
      <vt:lpstr>Gill Sans MT</vt:lpstr>
      <vt:lpstr>Cabin</vt:lpstr>
      <vt:lpstr>Wingdings</vt:lpstr>
      <vt:lpstr>MS PGothic</vt:lpstr>
      <vt:lpstr>Arial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ACTIVITE : SIMULATION</vt:lpstr>
      <vt:lpstr>RAPPEL DES COMPÉTENCES RELATIONNELLES DE BASE</vt:lpstr>
      <vt:lpstr>ÉCOUTE ACTIVE</vt:lpstr>
      <vt:lpstr>PRÉSENCE </vt:lpstr>
      <vt:lpstr>RESPECT </vt:lpstr>
      <vt:lpstr>EMPATHIE</vt:lpstr>
      <vt:lpstr>AUTHENTICITÉ </vt:lpstr>
      <vt:lpstr>SPÉCIFICITÉ </vt:lpstr>
      <vt:lpstr>COMPARATIF DES HABILETÉS RELATIONNELLES</vt:lpstr>
      <vt:lpstr>ACTIVITE : ETUDE DE CAS</vt:lpstr>
      <vt:lpstr>HABILETES RELATIONNELLES AVANCEES</vt:lpstr>
      <vt:lpstr>REFLETS EMPATHIQUES</vt:lpstr>
      <vt:lpstr>LE REFLET </vt:lpstr>
      <vt:lpstr>REFLET- COMMUNICATION EMPATHIQUE </vt:lpstr>
      <vt:lpstr>QUESTION OUVERTE</vt:lpstr>
      <vt:lpstr>EXEMPLE – REFLET/QUESTION OUVERTE </vt:lpstr>
      <vt:lpstr> QUESTION OUVERTE- POURQUOI</vt:lpstr>
      <vt:lpstr>QUESTION OUVERTE – QUAND</vt:lpstr>
      <vt:lpstr>LE RÉSUMÉ </vt:lpstr>
      <vt:lpstr>LE RÉSUMÉ – QUAND ?</vt:lpstr>
      <vt:lpstr>LE RÉSUMÉ – COMMENT ?</vt:lpstr>
      <vt:lpstr>ACTIVITE : SIMULATION</vt:lpstr>
      <vt:lpstr>HABILETES RELATIONNELLES AVANCÉES</vt:lpstr>
      <vt:lpstr>IMMÉDIATETÉ </vt:lpstr>
      <vt:lpstr>IMMÉDIATETÉ – EXEMPLES </vt:lpstr>
      <vt:lpstr>AUTO-DÉVOILEMENT – OUVERTURE DE SOI</vt:lpstr>
      <vt:lpstr>AUTO-DÉVOILEMENT - EXEMPLE</vt:lpstr>
      <vt:lpstr>CONFRONTATION – REMISE EN QUESTION</vt:lpstr>
      <vt:lpstr>CONFRONTATION – COMMENT </vt:lpstr>
      <vt:lpstr>CONFRONTATION – EXEMPLE </vt:lpstr>
      <vt:lpstr>CONFRONTATION – EXEMPLE </vt:lpstr>
      <vt:lpstr>Présentation PowerPoint</vt:lpstr>
      <vt:lpstr>ACTIVITE : ETUDE DE CAS</vt:lpstr>
      <vt:lpstr>Présentation PowerPoint</vt:lpstr>
      <vt:lpstr>ACTIVITE</vt:lpstr>
      <vt:lpstr>Présentation PowerPoint</vt:lpstr>
      <vt:lpstr>DÉFINITION DU TROUBLE MENTAL</vt:lpstr>
      <vt:lpstr>UNE PROBLÉMATIQUE DE SANTÉ MENTALE </vt:lpstr>
      <vt:lpstr>PLUSIEURS TYPES DE PROBLÉMATIQUE DE SANTÉ MENTALE </vt:lpstr>
      <vt:lpstr>PRINCIPES GUIDANT L’INTERVENTION </vt:lpstr>
      <vt:lpstr>UTILITÉ DE LA CONNAISSANCE EN SANTÉ MENTALE À LA PRATIQUE DU CONSEILLER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Gouin</dc:creator>
  <cp:lastModifiedBy>SD</cp:lastModifiedBy>
  <cp:revision>109</cp:revision>
  <cp:lastPrinted>2018-05-16T08:50:00Z</cp:lastPrinted>
  <dcterms:modified xsi:type="dcterms:W3CDTF">2019-06-15T18:51:17Z</dcterms:modified>
</cp:coreProperties>
</file>